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9" r:id="rId3"/>
    <p:sldId id="261" r:id="rId4"/>
    <p:sldId id="262" r:id="rId5"/>
    <p:sldId id="266" r:id="rId6"/>
    <p:sldId id="269" r:id="rId7"/>
    <p:sldId id="270" r:id="rId8"/>
    <p:sldId id="271" r:id="rId9"/>
    <p:sldId id="272" r:id="rId10"/>
    <p:sldId id="273" r:id="rId11"/>
    <p:sldId id="274" r:id="rId12"/>
    <p:sldId id="300" r:id="rId13"/>
    <p:sldId id="311" r:id="rId14"/>
    <p:sldId id="302" r:id="rId15"/>
    <p:sldId id="303" r:id="rId16"/>
    <p:sldId id="304" r:id="rId17"/>
    <p:sldId id="305" r:id="rId18"/>
    <p:sldId id="307" r:id="rId19"/>
    <p:sldId id="308" r:id="rId20"/>
    <p:sldId id="309" r:id="rId21"/>
  </p:sldIdLst>
  <p:sldSz cx="9144000" cy="6858000" type="screen4x3"/>
  <p:notesSz cx="10061575" cy="6873875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232"/>
    <a:srgbClr val="293C81"/>
    <a:srgbClr val="FFFFFF"/>
    <a:srgbClr val="DE21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631" autoAdjust="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59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71" tIns="48385" rIns="96771" bIns="48385" numCol="1" anchor="t" anchorCtr="0" compatLnSpc="1">
            <a:prstTxWarp prst="textNoShape">
              <a:avLst/>
            </a:prstTxWarp>
          </a:bodyPr>
          <a:lstStyle>
            <a:lvl1pPr defTabSz="968375">
              <a:defRPr sz="1300"/>
            </a:lvl1pPr>
          </a:lstStyle>
          <a:p>
            <a:endParaRPr lang="fr-FR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02300" y="0"/>
            <a:ext cx="4359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71" tIns="48385" rIns="96771" bIns="48385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endParaRPr lang="fr-FR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29388"/>
            <a:ext cx="43592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71" tIns="48385" rIns="96771" bIns="48385" numCol="1" anchor="b" anchorCtr="0" compatLnSpc="1">
            <a:prstTxWarp prst="textNoShape">
              <a:avLst/>
            </a:prstTxWarp>
          </a:bodyPr>
          <a:lstStyle>
            <a:lvl1pPr defTabSz="968375">
              <a:defRPr sz="1300"/>
            </a:lvl1pPr>
          </a:lstStyle>
          <a:p>
            <a:endParaRPr lang="fr-FR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02300" y="6529388"/>
            <a:ext cx="43592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71" tIns="48385" rIns="96771" bIns="48385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fld id="{4F8F433D-66BB-400F-8A42-92EB372C7D4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59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71" tIns="48385" rIns="96771" bIns="48385" numCol="1" anchor="t" anchorCtr="0" compatLnSpc="1">
            <a:prstTxWarp prst="textNoShape">
              <a:avLst/>
            </a:prstTxWarp>
          </a:bodyPr>
          <a:lstStyle>
            <a:lvl1pPr defTabSz="968375">
              <a:defRPr sz="1300"/>
            </a:lvl1pPr>
          </a:lstStyle>
          <a:p>
            <a:endParaRPr lang="fr-F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02300" y="0"/>
            <a:ext cx="4359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71" tIns="48385" rIns="96771" bIns="48385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endParaRPr lang="fr-FR"/>
          </a:p>
        </p:txBody>
      </p:sp>
      <p:sp>
        <p:nvSpPr>
          <p:cNvPr id="747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313113" y="515938"/>
            <a:ext cx="3435350" cy="2576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41438" y="3265488"/>
            <a:ext cx="73787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71" tIns="48385" rIns="96771" bIns="483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29388"/>
            <a:ext cx="43592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71" tIns="48385" rIns="96771" bIns="48385" numCol="1" anchor="b" anchorCtr="0" compatLnSpc="1">
            <a:prstTxWarp prst="textNoShape">
              <a:avLst/>
            </a:prstTxWarp>
          </a:bodyPr>
          <a:lstStyle>
            <a:lvl1pPr defTabSz="968375">
              <a:defRPr sz="1300"/>
            </a:lvl1pPr>
          </a:lstStyle>
          <a:p>
            <a:endParaRPr lang="fr-F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02300" y="6529388"/>
            <a:ext cx="4359275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771" tIns="48385" rIns="96771" bIns="48385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fld id="{18462524-369E-43DD-BDBF-548AA80AE66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D7983-D24C-4C0C-B554-13A089E6AC93}" type="slidenum">
              <a:rPr lang="fr-FR"/>
              <a:pPr/>
              <a:t>1</a:t>
            </a:fld>
            <a:endParaRPr lang="fr-FR"/>
          </a:p>
        </p:txBody>
      </p:sp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A60AA-780A-4905-9815-5AD2D34FBE49}" type="slidenum">
              <a:rPr lang="fr-FR"/>
              <a:pPr/>
              <a:t>10</a:t>
            </a:fld>
            <a:endParaRPr lang="fr-FR"/>
          </a:p>
        </p:txBody>
      </p:sp>
      <p:sp>
        <p:nvSpPr>
          <p:cNvPr id="93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B1F15-03FC-4E96-825F-FF80E2104E00}" type="slidenum">
              <a:rPr lang="fr-FR"/>
              <a:pPr/>
              <a:t>11</a:t>
            </a:fld>
            <a:endParaRPr lang="fr-FR"/>
          </a:p>
        </p:txBody>
      </p:sp>
      <p:sp>
        <p:nvSpPr>
          <p:cNvPr id="94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711CF1-EF9D-444E-8A39-5D76340F4F9A}" type="slidenum">
              <a:rPr lang="fr-FR"/>
              <a:pPr/>
              <a:t>12</a:t>
            </a:fld>
            <a:endParaRPr lang="fr-FR"/>
          </a:p>
        </p:txBody>
      </p:sp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577F75-73DB-4001-95D7-BC9451D2FAF2}" type="slidenum">
              <a:rPr lang="fr-FR"/>
              <a:pPr/>
              <a:t>13</a:t>
            </a:fld>
            <a:endParaRPr lang="fr-FR"/>
          </a:p>
        </p:txBody>
      </p:sp>
      <p:sp>
        <p:nvSpPr>
          <p:cNvPr id="2007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6CFC8-C09C-4B6E-93C3-C61A11ADD335}" type="slidenum">
              <a:rPr lang="fr-FR"/>
              <a:pPr/>
              <a:t>14</a:t>
            </a:fld>
            <a:endParaRPr lang="fr-FR"/>
          </a:p>
        </p:txBody>
      </p:sp>
      <p:sp>
        <p:nvSpPr>
          <p:cNvPr id="122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425652-A723-4F20-A5FD-A0019C78202D}" type="slidenum">
              <a:rPr lang="fr-FR"/>
              <a:pPr/>
              <a:t>15</a:t>
            </a:fld>
            <a:endParaRPr lang="fr-FR"/>
          </a:p>
        </p:txBody>
      </p:sp>
      <p:sp>
        <p:nvSpPr>
          <p:cNvPr id="1239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32318-958C-4D21-B909-A111FCE1F209}" type="slidenum">
              <a:rPr lang="fr-FR"/>
              <a:pPr/>
              <a:t>16</a:t>
            </a:fld>
            <a:endParaRPr lang="fr-FR"/>
          </a:p>
        </p:txBody>
      </p:sp>
      <p:sp>
        <p:nvSpPr>
          <p:cNvPr id="124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78AF36-E10E-4893-B412-AF2403FDBBFD}" type="slidenum">
              <a:rPr lang="fr-FR"/>
              <a:pPr/>
              <a:t>17</a:t>
            </a:fld>
            <a:endParaRPr lang="fr-FR"/>
          </a:p>
        </p:txBody>
      </p:sp>
      <p:sp>
        <p:nvSpPr>
          <p:cNvPr id="1259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997A0-0151-457C-A2BF-ABADA79D7BAA}" type="slidenum">
              <a:rPr lang="fr-FR"/>
              <a:pPr/>
              <a:t>18</a:t>
            </a:fld>
            <a:endParaRPr lang="fr-FR"/>
          </a:p>
        </p:txBody>
      </p:sp>
      <p:sp>
        <p:nvSpPr>
          <p:cNvPr id="128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E8CFF-FCD7-4F7C-8EDA-6826F7E82331}" type="slidenum">
              <a:rPr lang="fr-FR"/>
              <a:pPr/>
              <a:t>19</a:t>
            </a:fld>
            <a:endParaRPr lang="fr-FR"/>
          </a:p>
        </p:txBody>
      </p:sp>
      <p:sp>
        <p:nvSpPr>
          <p:cNvPr id="129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F50A6-6479-4EA3-9CFB-19821D6A78DF}" type="slidenum">
              <a:rPr lang="fr-FR"/>
              <a:pPr/>
              <a:t>2</a:t>
            </a:fld>
            <a:endParaRPr lang="fr-FR"/>
          </a:p>
        </p:txBody>
      </p:sp>
      <p:sp>
        <p:nvSpPr>
          <p:cNvPr id="78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3659B-DD85-4017-9318-F5B48A3AC350}" type="slidenum">
              <a:rPr lang="fr-FR"/>
              <a:pPr/>
              <a:t>20</a:t>
            </a:fld>
            <a:endParaRPr lang="fr-FR"/>
          </a:p>
        </p:txBody>
      </p:sp>
      <p:sp>
        <p:nvSpPr>
          <p:cNvPr id="1300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873CD-1AF1-4D1A-B2B4-753882B3DE4B}" type="slidenum">
              <a:rPr lang="fr-FR"/>
              <a:pPr/>
              <a:t>3</a:t>
            </a:fld>
            <a:endParaRPr lang="fr-FR"/>
          </a:p>
        </p:txBody>
      </p:sp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57A0C-A934-4DE8-B415-69365852BDB1}" type="slidenum">
              <a:rPr lang="fr-FR"/>
              <a:pPr/>
              <a:t>4</a:t>
            </a:fld>
            <a:endParaRPr lang="fr-FR"/>
          </a:p>
        </p:txBody>
      </p:sp>
      <p:sp>
        <p:nvSpPr>
          <p:cNvPr id="81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DC8545-BFD9-45F3-873A-8364715EA19B}" type="slidenum">
              <a:rPr lang="fr-FR"/>
              <a:pPr/>
              <a:t>5</a:t>
            </a:fld>
            <a:endParaRPr lang="fr-FR"/>
          </a:p>
        </p:txBody>
      </p:sp>
      <p:sp>
        <p:nvSpPr>
          <p:cNvPr id="86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A25A3C-AC7F-4560-89B1-11BA4E701328}" type="slidenum">
              <a:rPr lang="fr-FR"/>
              <a:pPr/>
              <a:t>6</a:t>
            </a:fld>
            <a:endParaRPr lang="fr-FR"/>
          </a:p>
        </p:txBody>
      </p:sp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0B006-4359-4374-84FF-E86CB6637044}" type="slidenum">
              <a:rPr lang="fr-FR"/>
              <a:pPr/>
              <a:t>7</a:t>
            </a:fld>
            <a:endParaRPr lang="fr-FR"/>
          </a:p>
        </p:txBody>
      </p:sp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5CADAF-9D12-4CD2-8249-E2A31E938213}" type="slidenum">
              <a:rPr lang="fr-FR"/>
              <a:pPr/>
              <a:t>8</a:t>
            </a:fld>
            <a:endParaRPr lang="fr-FR"/>
          </a:p>
        </p:txBody>
      </p:sp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B4FCF0-6030-4FB5-A634-3F3A869E5594}" type="slidenum">
              <a:rPr lang="fr-FR"/>
              <a:pPr/>
              <a:t>9</a:t>
            </a:fld>
            <a:endParaRPr lang="fr-FR"/>
          </a:p>
        </p:txBody>
      </p:sp>
      <p:sp>
        <p:nvSpPr>
          <p:cNvPr id="92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CC22F-5F70-458C-8D45-2FFC5FAC94F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200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98EB0-D26F-4F9C-A3F5-11730D01714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20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A1545-101C-4CD3-9F04-93C887483CF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20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5E8B5-D24A-42D1-9077-211C385B918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20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19130-FEDC-49C0-A979-214AEB1E8EB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20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18A2D-4197-4FA6-ADCB-12717245A1F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20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BA36C-D084-484C-A2F5-F4697A5C160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20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E74FA-84D5-4151-8875-1E13291EB4F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20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86475-190F-45A3-8A47-DA46FB10971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20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9B2F7-E805-4C3B-BAD3-31F624AA417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200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D62D8-76FD-4440-8C95-3FE82D1854B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Click="0" advTm="20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B19AFC-C740-46B9-9EF6-E4C77087B643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0">
    <p:blinds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acetonchemin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5.jpeg"/><Relationship Id="rId5" Type="http://schemas.openxmlformats.org/officeDocument/2006/relationships/image" Target="../media/image14.jpeg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hyperlink" Target="http://www.tracetonchemin.com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5.xm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6.jpeg"/><Relationship Id="rId5" Type="http://schemas.openxmlformats.org/officeDocument/2006/relationships/image" Target="../media/image14.jpeg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hyperlink" Target="http://www.tracetonchemin.com/" TargetMode="External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0.xml"/><Relationship Id="rId3" Type="http://schemas.openxmlformats.org/officeDocument/2006/relationships/image" Target="../media/image6.jpeg"/><Relationship Id="rId7" Type="http://schemas.openxmlformats.org/officeDocument/2006/relationships/image" Target="../media/image20.jpeg"/><Relationship Id="rId12" Type="http://schemas.openxmlformats.org/officeDocument/2006/relationships/slide" Target="slide14.xml"/><Relationship Id="rId17" Type="http://schemas.openxmlformats.org/officeDocument/2006/relationships/slide" Target="slide17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slide" Target="slide16.xml"/><Relationship Id="rId5" Type="http://schemas.openxmlformats.org/officeDocument/2006/relationships/image" Target="../media/image3.png"/><Relationship Id="rId15" Type="http://schemas.openxmlformats.org/officeDocument/2006/relationships/image" Target="../media/image4.png"/><Relationship Id="rId10" Type="http://schemas.openxmlformats.org/officeDocument/2006/relationships/slide" Target="slide18.xml"/><Relationship Id="rId4" Type="http://schemas.openxmlformats.org/officeDocument/2006/relationships/image" Target="../media/image7.jpeg"/><Relationship Id="rId9" Type="http://schemas.openxmlformats.org/officeDocument/2006/relationships/slide" Target="slide19.xml"/><Relationship Id="rId14" Type="http://schemas.openxmlformats.org/officeDocument/2006/relationships/hyperlink" Target="http://www.tracetonchemin.com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5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slide" Target="slide12.xml"/><Relationship Id="rId5" Type="http://schemas.openxmlformats.org/officeDocument/2006/relationships/image" Target="../media/image31.jpeg"/><Relationship Id="rId10" Type="http://schemas.openxmlformats.org/officeDocument/2006/relationships/image" Target="../media/image17.png"/><Relationship Id="rId4" Type="http://schemas.openxmlformats.org/officeDocument/2006/relationships/image" Target="../media/image30.jpeg"/><Relationship Id="rId9" Type="http://schemas.openxmlformats.org/officeDocument/2006/relationships/hyperlink" Target="http://www.tracetonchemin.com/" TargetMode="External"/><Relationship Id="rId1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8.jpeg"/><Relationship Id="rId3" Type="http://schemas.openxmlformats.org/officeDocument/2006/relationships/image" Target="../media/image29.jpeg"/><Relationship Id="rId7" Type="http://schemas.openxmlformats.org/officeDocument/2006/relationships/image" Target="../media/image37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slide" Target="slide12.xml"/><Relationship Id="rId5" Type="http://schemas.openxmlformats.org/officeDocument/2006/relationships/image" Target="../media/image31.jpeg"/><Relationship Id="rId10" Type="http://schemas.openxmlformats.org/officeDocument/2006/relationships/image" Target="../media/image17.png"/><Relationship Id="rId4" Type="http://schemas.openxmlformats.org/officeDocument/2006/relationships/image" Target="../media/image30.jpeg"/><Relationship Id="rId9" Type="http://schemas.openxmlformats.org/officeDocument/2006/relationships/hyperlink" Target="http://www.tracetonchemin.com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12.xm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39.jpeg"/><Relationship Id="rId5" Type="http://schemas.openxmlformats.org/officeDocument/2006/relationships/image" Target="../media/image14.jpeg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hyperlink" Target="http://www.tracetonchemin.com/" TargetMode="External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12.xm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hyperlink" Target="http://www.tracetonchemin.com/" TargetMode="External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4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slide" Target="slide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2.jpeg"/><Relationship Id="rId5" Type="http://schemas.openxmlformats.org/officeDocument/2006/relationships/image" Target="../media/image14.jpeg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hyperlink" Target="http://www.tracetonchemin.com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1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slide" Target="slide12.xml"/><Relationship Id="rId5" Type="http://schemas.openxmlformats.org/officeDocument/2006/relationships/image" Target="../media/image14.jpeg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hyperlink" Target="http://www.tracetonchemin.com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4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slide" Target="slide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42.jpeg"/><Relationship Id="rId5" Type="http://schemas.openxmlformats.org/officeDocument/2006/relationships/image" Target="../media/image14.jpeg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hyperlink" Target="http://www.tracetonchemin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acetonchemin.com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8.png"/><Relationship Id="rId5" Type="http://schemas.openxmlformats.org/officeDocument/2006/relationships/image" Target="../media/image6.jpeg"/><Relationship Id="rId10" Type="http://schemas.openxmlformats.org/officeDocument/2006/relationships/slide" Target="slide2.xml"/><Relationship Id="rId4" Type="http://schemas.openxmlformats.org/officeDocument/2006/relationships/image" Target="../media/image5.jpe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3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slide" Target="slide12.xml"/><Relationship Id="rId5" Type="http://schemas.openxmlformats.org/officeDocument/2006/relationships/image" Target="../media/image14.jpeg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hyperlink" Target="http://www.tracetonchemin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acetonchemin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jpeg"/><Relationship Id="rId7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.tracetonchemin.com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9.xml"/><Relationship Id="rId1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slide" Target="slide14.xml"/><Relationship Id="rId12" Type="http://schemas.openxmlformats.org/officeDocument/2006/relationships/slide" Target="slide9.xml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://www.tracetonchemi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slide" Target="slide15.xml"/><Relationship Id="rId5" Type="http://schemas.openxmlformats.org/officeDocument/2006/relationships/image" Target="../media/image3.png"/><Relationship Id="rId15" Type="http://schemas.openxmlformats.org/officeDocument/2006/relationships/slide" Target="slide11.xml"/><Relationship Id="rId10" Type="http://schemas.openxmlformats.org/officeDocument/2006/relationships/slide" Target="slide8.xml"/><Relationship Id="rId4" Type="http://schemas.openxmlformats.org/officeDocument/2006/relationships/image" Target="../media/image7.jpeg"/><Relationship Id="rId9" Type="http://schemas.openxmlformats.org/officeDocument/2006/relationships/slide" Target="slide7.xml"/><Relationship Id="rId1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9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slide" Target="slide5.xml"/><Relationship Id="rId5" Type="http://schemas.openxmlformats.org/officeDocument/2006/relationships/image" Target="../media/image14.jpeg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hyperlink" Target="http://www.tracetonchemin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5.xm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hyperlink" Target="http://www.tracetonchemin.com/" TargetMode="External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2.jpeg"/><Relationship Id="rId5" Type="http://schemas.openxmlformats.org/officeDocument/2006/relationships/image" Target="../media/image14.jpeg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hyperlink" Target="http://www.tracetonchemin.com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png"/><Relationship Id="rId3" Type="http://schemas.openxmlformats.org/officeDocument/2006/relationships/image" Target="../media/image12.jpeg"/><Relationship Id="rId7" Type="http://schemas.openxmlformats.org/officeDocument/2006/relationships/image" Target="../media/image23.jpeg"/><Relationship Id="rId12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4.jpeg"/><Relationship Id="rId5" Type="http://schemas.openxmlformats.org/officeDocument/2006/relationships/image" Target="../media/image14.jpeg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hyperlink" Target="http://www.tracetonchemi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d General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 descr="Fd General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900113" y="1989138"/>
            <a:ext cx="7772400" cy="1524000"/>
          </a:xfrm>
          <a:noFill/>
          <a:ln/>
        </p:spPr>
        <p:txBody>
          <a:bodyPr lIns="0" tIns="0" rIns="0" bIns="0" anchor="t"/>
          <a:lstStyle/>
          <a:p>
            <a:r>
              <a:rPr lang="fr-FR" sz="5400">
                <a:solidFill>
                  <a:srgbClr val="293C81"/>
                </a:solidFill>
                <a:latin typeface="Comic Sans MS" pitchFamily="66" charset="0"/>
              </a:rPr>
              <a:t>Le secteur</a:t>
            </a:r>
            <a:br>
              <a:rPr lang="fr-FR" sz="5400">
                <a:solidFill>
                  <a:srgbClr val="293C81"/>
                </a:solidFill>
                <a:latin typeface="Comic Sans MS" pitchFamily="66" charset="0"/>
              </a:rPr>
            </a:br>
            <a:r>
              <a:rPr lang="fr-FR" sz="5400">
                <a:solidFill>
                  <a:srgbClr val="293C81"/>
                </a:solidFill>
                <a:latin typeface="Comic Sans MS" pitchFamily="66" charset="0"/>
              </a:rPr>
              <a:t> du Transport </a:t>
            </a:r>
            <a:br>
              <a:rPr lang="fr-FR" sz="5400">
                <a:solidFill>
                  <a:srgbClr val="293C81"/>
                </a:solidFill>
                <a:latin typeface="Comic Sans MS" pitchFamily="66" charset="0"/>
              </a:rPr>
            </a:br>
            <a:r>
              <a:rPr lang="fr-FR" sz="5400">
                <a:solidFill>
                  <a:srgbClr val="293C81"/>
                </a:solidFill>
                <a:latin typeface="Comic Sans MS" pitchFamily="66" charset="0"/>
              </a:rPr>
              <a:t>et de la Logistique</a:t>
            </a:r>
            <a:endParaRPr lang="fr-FR" sz="5400" b="1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9" name="Picture 7" descr="AFT_IFTIM_QUADRI ve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6400800"/>
            <a:ext cx="1438275" cy="355600"/>
          </a:xfrm>
          <a:prstGeom prst="rect">
            <a:avLst/>
          </a:prstGeom>
          <a:noFill/>
        </p:spPr>
      </p:pic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1828800" y="6553200"/>
            <a:ext cx="5562600" cy="0"/>
          </a:xfrm>
          <a:prstGeom prst="line">
            <a:avLst/>
          </a:prstGeom>
          <a:noFill/>
          <a:ln w="9525">
            <a:solidFill>
              <a:srgbClr val="C7003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3081" name="Picture 9" descr="wwwtracetonchemin Rou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6477000"/>
            <a:ext cx="1676400" cy="1047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d Apres Bac vert adapt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Fd Apres Bac vert adapt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0" name="Picture 4" descr="Fd Apres Bac vert adapt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1" name="Picture 5" descr="Fd Apres Bac vert adapt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2" name="Picture 6" descr="Fd Apres Bac-Gd cadre Vert adap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3" name="Picture 7" descr="AFT_IFTIM_QUADRI vec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6400800"/>
            <a:ext cx="1438275" cy="355600"/>
          </a:xfrm>
          <a:prstGeom prst="rect">
            <a:avLst/>
          </a:prstGeom>
          <a:noFill/>
        </p:spPr>
      </p:pic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1828800" y="6553200"/>
            <a:ext cx="5562600" cy="0"/>
          </a:xfrm>
          <a:prstGeom prst="line">
            <a:avLst/>
          </a:prstGeom>
          <a:noFill/>
          <a:ln w="9525">
            <a:solidFill>
              <a:srgbClr val="293C8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9465" name="Picture 9" descr="wwwtracetonchemin Bleu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6477000"/>
            <a:ext cx="1676400" cy="104775"/>
          </a:xfrm>
          <a:prstGeom prst="rect">
            <a:avLst/>
          </a:prstGeom>
          <a:noFill/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079500" y="8382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80000"/>
              </a:lnSpc>
            </a:pPr>
            <a:r>
              <a:rPr lang="fr-FR" sz="3000">
                <a:solidFill>
                  <a:srgbClr val="293C81"/>
                </a:solidFill>
              </a:rPr>
              <a:t>Directeur d’exploitation</a:t>
            </a:r>
            <a:r>
              <a:rPr lang="fr-FR" sz="2400">
                <a:solidFill>
                  <a:srgbClr val="293C81"/>
                </a:solidFill>
              </a:rPr>
              <a:t> (h/f)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143000" y="2438400"/>
            <a:ext cx="350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fr-FR" b="1">
                <a:solidFill>
                  <a:srgbClr val="293C81"/>
                </a:solidFill>
              </a:rPr>
              <a:t>Que fait-il ?</a:t>
            </a: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Assure et met en œuvre le bon déroulement</a:t>
            </a:r>
            <a:br>
              <a:rPr lang="fr-FR" sz="1300"/>
            </a:br>
            <a:r>
              <a:rPr lang="fr-FR" sz="1300"/>
              <a:t>  des opérations de transport grâce aux </a:t>
            </a:r>
            <a:br>
              <a:rPr lang="fr-FR" sz="1300"/>
            </a:br>
            <a:r>
              <a:rPr lang="fr-FR" sz="1300"/>
              <a:t>  moyens techniques, humains, financiers </a:t>
            </a:r>
            <a:br>
              <a:rPr lang="fr-FR" sz="1300"/>
            </a:br>
            <a:r>
              <a:rPr lang="fr-FR" sz="1300"/>
              <a:t>  et commerciaux</a:t>
            </a:r>
          </a:p>
          <a:p>
            <a:pPr>
              <a:lnSpc>
                <a:spcPct val="30000"/>
              </a:lnSpc>
            </a:pPr>
            <a:endParaRPr lang="fr-FR" sz="1400"/>
          </a:p>
          <a:p>
            <a:pPr>
              <a:lnSpc>
                <a:spcPct val="110000"/>
              </a:lnSpc>
            </a:pPr>
            <a:r>
              <a:rPr lang="fr-FR" b="1">
                <a:solidFill>
                  <a:srgbClr val="293C81"/>
                </a:solidFill>
              </a:rPr>
              <a:t>Comment le fait-il ?</a:t>
            </a:r>
            <a:endParaRPr lang="fr-FR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Participe à l’étude et à la conception </a:t>
            </a:r>
            <a:br>
              <a:rPr lang="fr-FR" sz="1300"/>
            </a:br>
            <a:r>
              <a:rPr lang="fr-FR" sz="1300"/>
              <a:t>  des solutions transport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Coordonne la mise en œuvre des </a:t>
            </a:r>
            <a:br>
              <a:rPr lang="fr-FR" sz="1300"/>
            </a:br>
            <a:r>
              <a:rPr lang="fr-FR" sz="1300"/>
              <a:t>  prestations de service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Conçoit les processus d’acheminement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Encadre les personnels de conduite, </a:t>
            </a:r>
            <a:br>
              <a:rPr lang="fr-FR" sz="1300"/>
            </a:br>
            <a:r>
              <a:rPr lang="fr-FR" sz="1300"/>
              <a:t>  d’exploitation, etc. 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Assure le suivi budgétaire et le contrôle </a:t>
            </a:r>
            <a:br>
              <a:rPr lang="fr-FR" sz="1300"/>
            </a:br>
            <a:r>
              <a:rPr lang="fr-FR" sz="1300"/>
              <a:t>  de gestion des opérations avec sa hiérarchie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 </a:t>
            </a:r>
            <a:r>
              <a:rPr lang="fr-FR" sz="1300"/>
              <a:t>Maîtrise les opérations douanières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605338" y="1492250"/>
            <a:ext cx="350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b="1">
                <a:solidFill>
                  <a:srgbClr val="293C81"/>
                </a:solidFill>
              </a:rPr>
              <a:t>Quelles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sont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les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qualités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requises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?</a:t>
            </a:r>
            <a:endParaRPr lang="fr-FR" sz="1800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Compétences techniques associées </a:t>
            </a:r>
            <a:br>
              <a:rPr lang="fr-FR" sz="1300"/>
            </a:br>
            <a:r>
              <a:rPr lang="fr-FR" sz="1300"/>
              <a:t>  à de bonnes connaissances en gestion </a:t>
            </a:r>
            <a:br>
              <a:rPr lang="fr-FR" sz="1300"/>
            </a:br>
            <a:r>
              <a:rPr lang="fr-FR" sz="1300"/>
              <a:t>  et en management 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Bon relationnel et prise de décisions rapides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Connaissance de la réglementation transport 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Connaissance</a:t>
            </a:r>
            <a:r>
              <a:rPr lang="fr-FR" sz="600"/>
              <a:t> </a:t>
            </a:r>
            <a:r>
              <a:rPr lang="fr-FR" sz="1300"/>
              <a:t>de</a:t>
            </a:r>
            <a:r>
              <a:rPr lang="fr-FR" sz="600"/>
              <a:t> </a:t>
            </a:r>
            <a:r>
              <a:rPr lang="fr-FR" sz="1300"/>
              <a:t>plusieurs</a:t>
            </a:r>
            <a:r>
              <a:rPr lang="fr-FR" sz="600"/>
              <a:t> </a:t>
            </a:r>
            <a:r>
              <a:rPr lang="fr-FR" sz="1300"/>
              <a:t>langues</a:t>
            </a:r>
            <a:r>
              <a:rPr lang="fr-FR" sz="600"/>
              <a:t> </a:t>
            </a:r>
            <a:r>
              <a:rPr lang="fr-FR" sz="1300"/>
              <a:t>étrangères</a:t>
            </a:r>
            <a:endParaRPr lang="fr-FR" sz="2400"/>
          </a:p>
          <a:p>
            <a:endParaRPr lang="fr-FR" sz="600"/>
          </a:p>
          <a:p>
            <a:r>
              <a:rPr lang="fr-FR" b="1">
                <a:solidFill>
                  <a:srgbClr val="293C81"/>
                </a:solidFill>
              </a:rPr>
              <a:t>Quelles évolutions ?</a:t>
            </a:r>
            <a:endParaRPr lang="fr-FR" sz="1800" b="1">
              <a:solidFill>
                <a:srgbClr val="293C81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 </a:t>
            </a:r>
            <a:r>
              <a:rPr lang="fr-FR" sz="1300"/>
              <a:t>Directeur administratif et financier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Directeur d’agence </a:t>
            </a:r>
          </a:p>
          <a:p>
            <a:endParaRPr lang="fr-FR" sz="600"/>
          </a:p>
          <a:p>
            <a:r>
              <a:rPr lang="fr-FR" b="1">
                <a:solidFill>
                  <a:srgbClr val="293C81"/>
                </a:solidFill>
              </a:rPr>
              <a:t>Quelles formations ?</a:t>
            </a:r>
            <a:endParaRPr lang="fr-FR" sz="1800" b="1">
              <a:solidFill>
                <a:srgbClr val="293C81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>
                <a:solidFill>
                  <a:srgbClr val="231F20"/>
                </a:solidFill>
              </a:rPr>
              <a:t> </a:t>
            </a:r>
            <a:r>
              <a:rPr lang="fr-FR" sz="1300"/>
              <a:t>BTS transport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>
                <a:solidFill>
                  <a:srgbClr val="231F20"/>
                </a:solidFill>
              </a:rPr>
              <a:t> </a:t>
            </a:r>
            <a:r>
              <a:rPr lang="fr-FR" sz="1300"/>
              <a:t>DUT Gestion Logistique et Transport.</a:t>
            </a:r>
            <a:r>
              <a:rPr lang="fr-FR" sz="1300" b="1"/>
              <a:t/>
            </a:r>
            <a:br>
              <a:rPr lang="fr-FR" sz="1300" b="1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>
                <a:solidFill>
                  <a:srgbClr val="231F20"/>
                </a:solidFill>
              </a:rPr>
              <a:t> </a:t>
            </a:r>
            <a:r>
              <a:rPr lang="fr-FR" sz="1300"/>
              <a:t>Titre Responsable Production Transport</a:t>
            </a:r>
            <a:br>
              <a:rPr lang="fr-FR" sz="1300"/>
            </a:br>
            <a:r>
              <a:rPr lang="fr-FR" sz="1300"/>
              <a:t>   Logistique de l’ISTELI </a:t>
            </a:r>
            <a:r>
              <a:rPr lang="fr-FR" sz="1000"/>
              <a:t>(Institut Sup. du Transport </a:t>
            </a:r>
            <a:br>
              <a:rPr lang="fr-FR" sz="1000"/>
            </a:br>
            <a:r>
              <a:rPr lang="fr-FR" sz="1000"/>
              <a:t>  </a:t>
            </a:r>
            <a:r>
              <a:rPr lang="fr-FR" sz="1300"/>
              <a:t> </a:t>
            </a:r>
            <a:r>
              <a:rPr lang="fr-FR" sz="1000"/>
              <a:t>Et de la Logistique Internationale)</a:t>
            </a:r>
            <a:r>
              <a:rPr lang="fr-FR" sz="1300"/>
              <a:t/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>
                <a:solidFill>
                  <a:srgbClr val="231F20"/>
                </a:solidFill>
              </a:rPr>
              <a:t> </a:t>
            </a:r>
            <a:r>
              <a:rPr lang="fr-FR" sz="1300"/>
              <a:t>Titre Responsable du Transport et de </a:t>
            </a:r>
            <a:br>
              <a:rPr lang="fr-FR" sz="1300"/>
            </a:br>
            <a:r>
              <a:rPr lang="fr-FR" sz="1300"/>
              <a:t>   la logistique de l’EST </a:t>
            </a:r>
            <a:r>
              <a:rPr lang="fr-FR" sz="1000"/>
              <a:t>(Ecole Sup. des Transports), </a:t>
            </a:r>
            <a:br>
              <a:rPr lang="fr-FR" sz="1000"/>
            </a:br>
            <a:r>
              <a:rPr lang="fr-FR" sz="1000"/>
              <a:t>    </a:t>
            </a:r>
            <a:r>
              <a:rPr lang="fr-FR" sz="1300"/>
              <a:t>voire un mastère de l’IML</a:t>
            </a:r>
            <a:r>
              <a:rPr lang="fr-FR" sz="1000"/>
              <a:t> (Institut International </a:t>
            </a:r>
            <a:br>
              <a:rPr lang="fr-FR" sz="1000"/>
            </a:br>
            <a:r>
              <a:rPr lang="fr-FR" sz="1000"/>
              <a:t>    de Management pour la Logistique)</a:t>
            </a:r>
            <a:br>
              <a:rPr lang="fr-FR" sz="10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Titre Manager Transport Logistique </a:t>
            </a:r>
            <a:br>
              <a:rPr lang="fr-FR" sz="1300"/>
            </a:br>
            <a:r>
              <a:rPr lang="fr-FR" sz="1300"/>
              <a:t>  et Commerce International</a:t>
            </a:r>
          </a:p>
        </p:txBody>
      </p:sp>
      <p:pic>
        <p:nvPicPr>
          <p:cNvPr id="19472" name="Picture 16" descr="TNT-L21-bd"/>
          <p:cNvPicPr>
            <a:picLocks noChangeArrowheads="1"/>
          </p:cNvPicPr>
          <p:nvPr/>
        </p:nvPicPr>
        <p:blipFill>
          <a:blip r:embed="rId11" cstate="print"/>
          <a:srcRect t="5070" r="11281" b="12495"/>
          <a:stretch>
            <a:fillRect/>
          </a:stretch>
        </p:blipFill>
        <p:spPr bwMode="auto">
          <a:xfrm>
            <a:off x="1143000" y="15240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 descr="Retour Marchandise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5867400"/>
            <a:ext cx="911225" cy="4349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7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7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2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7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2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7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build="p" autoUpdateAnimBg="0" advAuto="0"/>
      <p:bldP spid="19469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d Apres Bac vert adapt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3" name="Picture 3" descr="Fd Apres Bac vert adapt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4" name="Picture 4" descr="Fd Apres Bac vert adapt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5" name="Picture 5" descr="Fd Apres Bac vert adapt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6" name="Picture 6" descr="Fd Apres Bac-Gd cadre Vert adap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7" name="Picture 7" descr="AFT_IFTIM_QUADRI vec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6400800"/>
            <a:ext cx="1438275" cy="355600"/>
          </a:xfrm>
          <a:prstGeom prst="rect">
            <a:avLst/>
          </a:prstGeom>
          <a:noFill/>
        </p:spPr>
      </p:pic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1828800" y="6553200"/>
            <a:ext cx="5562600" cy="0"/>
          </a:xfrm>
          <a:prstGeom prst="line">
            <a:avLst/>
          </a:prstGeom>
          <a:noFill/>
          <a:ln w="9525">
            <a:solidFill>
              <a:srgbClr val="293C8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20489" name="Picture 9" descr="wwwtracetonchemin Bleu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6477000"/>
            <a:ext cx="1676400" cy="104775"/>
          </a:xfrm>
          <a:prstGeom prst="rect">
            <a:avLst/>
          </a:prstGeom>
          <a:noFill/>
        </p:spPr>
      </p:pic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079500" y="8382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80000"/>
              </a:lnSpc>
            </a:pPr>
            <a:r>
              <a:rPr lang="fr-FR" sz="2900">
                <a:solidFill>
                  <a:srgbClr val="293C81"/>
                </a:solidFill>
              </a:rPr>
              <a:t>Technicien du transit et de la douane</a:t>
            </a:r>
            <a:r>
              <a:rPr lang="fr-FR" sz="2400">
                <a:solidFill>
                  <a:srgbClr val="293C81"/>
                </a:solidFill>
              </a:rPr>
              <a:t> (h/f)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143000" y="2667000"/>
            <a:ext cx="350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fr-FR" b="1">
                <a:solidFill>
                  <a:srgbClr val="293C81"/>
                </a:solidFill>
              </a:rPr>
              <a:t>Que fait-il ?</a:t>
            </a: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Accomplit les opérations administratives </a:t>
            </a:r>
            <a:br>
              <a:rPr lang="fr-FR" sz="1300"/>
            </a:br>
            <a:r>
              <a:rPr lang="fr-FR" sz="1300"/>
              <a:t>  et commerciales relatives à la circulation</a:t>
            </a:r>
            <a:br>
              <a:rPr lang="fr-FR" sz="1300"/>
            </a:br>
            <a:r>
              <a:rPr lang="fr-FR" sz="1300"/>
              <a:t>  internationale des marchandises</a:t>
            </a:r>
          </a:p>
          <a:p>
            <a:pPr>
              <a:lnSpc>
                <a:spcPct val="30000"/>
              </a:lnSpc>
            </a:pPr>
            <a:endParaRPr lang="fr-FR" sz="1400"/>
          </a:p>
          <a:p>
            <a:pPr>
              <a:lnSpc>
                <a:spcPct val="110000"/>
              </a:lnSpc>
            </a:pPr>
            <a:r>
              <a:rPr lang="fr-FR" b="1">
                <a:solidFill>
                  <a:srgbClr val="293C81"/>
                </a:solidFill>
              </a:rPr>
              <a:t>Comment le fait-il ?</a:t>
            </a:r>
            <a:endParaRPr lang="fr-FR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Propose des solutions de transport </a:t>
            </a:r>
            <a:br>
              <a:rPr lang="fr-FR" sz="1300"/>
            </a:br>
            <a:r>
              <a:rPr lang="fr-FR" sz="1300"/>
              <a:t>  aux entreprises dans le cadre d’opérations </a:t>
            </a:r>
            <a:br>
              <a:rPr lang="fr-FR" sz="1300"/>
            </a:br>
            <a:r>
              <a:rPr lang="fr-FR" sz="1300"/>
              <a:t>  nationales et/ou internationales 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 </a:t>
            </a:r>
            <a:r>
              <a:rPr lang="fr-FR" sz="1300"/>
              <a:t>Organise le transport de marchandises </a:t>
            </a:r>
            <a:br>
              <a:rPr lang="fr-FR" sz="1300"/>
            </a:br>
            <a:r>
              <a:rPr lang="fr-FR" sz="1300"/>
              <a:t>  de ses clients en utilisant les moyens </a:t>
            </a:r>
            <a:br>
              <a:rPr lang="fr-FR" sz="1300"/>
            </a:br>
            <a:r>
              <a:rPr lang="fr-FR" sz="1300"/>
              <a:t>  de transport adaptés à la situation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Assure le suivi administratif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 </a:t>
            </a:r>
            <a:r>
              <a:rPr lang="fr-FR" sz="1300"/>
              <a:t>Est en contact avec les douanes, chambres</a:t>
            </a:r>
            <a:br>
              <a:rPr lang="fr-FR" sz="1300"/>
            </a:br>
            <a:r>
              <a:rPr lang="fr-FR" sz="1300"/>
              <a:t>  de Commerce, assurances, correspondants</a:t>
            </a:r>
            <a:br>
              <a:rPr lang="fr-FR" sz="1300"/>
            </a:br>
            <a:r>
              <a:rPr lang="fr-FR" sz="1300"/>
              <a:t>  étrangers et la clientèle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648200" y="1524000"/>
            <a:ext cx="350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b="1">
                <a:solidFill>
                  <a:srgbClr val="293C81"/>
                </a:solidFill>
              </a:rPr>
              <a:t>Quelles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sont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les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qualités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requises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?</a:t>
            </a:r>
            <a:endParaRPr lang="fr-FR" sz="1800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Calme et réactivité, rigueur et méthode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Ténacité et sang-froid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Maîtrise parfaite de l‘outil informatique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Pratique courante de l’anglais </a:t>
            </a:r>
            <a:br>
              <a:rPr lang="fr-FR" sz="1300"/>
            </a:br>
            <a:r>
              <a:rPr lang="fr-FR" sz="1300"/>
              <a:t>  (voire autres langues)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Sens du contact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Maîtrise la législation des douanes, </a:t>
            </a:r>
            <a:br>
              <a:rPr lang="fr-FR" sz="1300"/>
            </a:br>
            <a:r>
              <a:rPr lang="fr-FR" sz="1300"/>
              <a:t>  les assurances et le droit international</a:t>
            </a:r>
            <a:endParaRPr lang="fr-FR" sz="2400"/>
          </a:p>
          <a:p>
            <a:endParaRPr lang="fr-FR" sz="1000"/>
          </a:p>
          <a:p>
            <a:r>
              <a:rPr lang="fr-FR" b="1">
                <a:solidFill>
                  <a:srgbClr val="293C81"/>
                </a:solidFill>
              </a:rPr>
              <a:t>Quelles évolutions ?</a:t>
            </a:r>
            <a:endParaRPr lang="fr-FR" sz="1800" b="1">
              <a:solidFill>
                <a:srgbClr val="293C81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Chef de service Transit</a:t>
            </a:r>
            <a:br>
              <a:rPr lang="fr-FR" sz="1300"/>
            </a:br>
            <a:r>
              <a:rPr lang="fr-FR" sz="1300"/>
              <a:t>  (Routier-Maritime-Aérien)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Responsable d’agence</a:t>
            </a:r>
          </a:p>
          <a:p>
            <a:endParaRPr lang="fr-FR" sz="1000"/>
          </a:p>
          <a:p>
            <a:r>
              <a:rPr lang="fr-FR" b="1">
                <a:solidFill>
                  <a:srgbClr val="293C81"/>
                </a:solidFill>
              </a:rPr>
              <a:t>Quelles formations ?</a:t>
            </a:r>
            <a:endParaRPr lang="fr-FR" sz="1800" b="1">
              <a:solidFill>
                <a:srgbClr val="293C81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BTS Transport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DUT Gestion Logistique et Transport.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Titre TSTL </a:t>
            </a:r>
            <a:r>
              <a:rPr lang="fr-FR" sz="1000"/>
              <a:t>(Technicien Supérieur Transport Logistique)</a:t>
            </a:r>
            <a:r>
              <a:rPr lang="fr-FR" sz="1300"/>
              <a:t> 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Titre RPTL </a:t>
            </a:r>
            <a:r>
              <a:rPr lang="fr-FR" sz="1000"/>
              <a:t>(Responsable Production Transport </a:t>
            </a:r>
            <a:br>
              <a:rPr lang="fr-FR" sz="1000"/>
            </a:br>
            <a:r>
              <a:rPr lang="fr-FR" sz="1000"/>
              <a:t>    Logistique)</a:t>
            </a:r>
            <a:r>
              <a:rPr lang="fr-FR" sz="1300"/>
              <a:t> de l’ISTELI </a:t>
            </a:r>
            <a:r>
              <a:rPr lang="fr-FR" sz="1000"/>
              <a:t>(Institut Sup. du Transport </a:t>
            </a:r>
            <a:br>
              <a:rPr lang="fr-FR" sz="1000"/>
            </a:br>
            <a:r>
              <a:rPr lang="fr-FR" sz="1000"/>
              <a:t>    Et de la Logistique Internationale</a:t>
            </a:r>
          </a:p>
        </p:txBody>
      </p:sp>
      <p:pic>
        <p:nvPicPr>
          <p:cNvPr id="20494" name="Picture 14" descr="043ok"/>
          <p:cNvPicPr>
            <a:picLocks noChangeAspect="1" noChangeArrowheads="1"/>
          </p:cNvPicPr>
          <p:nvPr/>
        </p:nvPicPr>
        <p:blipFill>
          <a:blip r:embed="rId11" cstate="print"/>
          <a:srcRect l="3331" t="2219" r="11420" b="20111"/>
          <a:stretch>
            <a:fillRect/>
          </a:stretch>
        </p:blipFill>
        <p:spPr bwMode="auto">
          <a:xfrm>
            <a:off x="1143000" y="1524000"/>
            <a:ext cx="727075" cy="990600"/>
          </a:xfrm>
          <a:prstGeom prst="rect">
            <a:avLst/>
          </a:prstGeom>
          <a:noFill/>
        </p:spPr>
      </p:pic>
      <p:pic>
        <p:nvPicPr>
          <p:cNvPr id="20495" name="Picture 15" descr="Pontok"/>
          <p:cNvPicPr>
            <a:picLocks noChangeAspect="1" noChangeArrowheads="1"/>
          </p:cNvPicPr>
          <p:nvPr/>
        </p:nvPicPr>
        <p:blipFill>
          <a:blip r:embed="rId12" cstate="print"/>
          <a:srcRect t="8769" r="14438" b="6456"/>
          <a:stretch>
            <a:fillRect/>
          </a:stretch>
        </p:blipFill>
        <p:spPr bwMode="auto">
          <a:xfrm>
            <a:off x="1981200" y="1524000"/>
            <a:ext cx="660400" cy="990600"/>
          </a:xfrm>
          <a:prstGeom prst="rect">
            <a:avLst/>
          </a:prstGeom>
          <a:noFill/>
        </p:spPr>
      </p:pic>
      <p:pic>
        <p:nvPicPr>
          <p:cNvPr id="20498" name="Picture 18" descr="Retour Marchandises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5867400"/>
            <a:ext cx="911225" cy="4349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2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7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2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7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2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7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2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autoUpdateAnimBg="0"/>
      <p:bldP spid="20492" grpId="0" build="p" autoUpdateAnimBg="0" advAuto="0"/>
      <p:bldP spid="20493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59" name="Picture 55" descr="Fd General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60" name="Picture 56" descr="Fd General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36" name="Picture 32" descr="AFT_IFTIM_QUADRI ve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6400800"/>
            <a:ext cx="1438275" cy="355600"/>
          </a:xfrm>
          <a:prstGeom prst="rect">
            <a:avLst/>
          </a:prstGeom>
          <a:noFill/>
        </p:spPr>
      </p:pic>
      <p:sp>
        <p:nvSpPr>
          <p:cNvPr id="47139" name="Rectangle 35"/>
          <p:cNvSpPr>
            <a:spLocks noChangeArrowheads="1"/>
          </p:cNvSpPr>
          <p:nvPr/>
        </p:nvSpPr>
        <p:spPr bwMode="auto">
          <a:xfrm>
            <a:off x="1219200" y="755650"/>
            <a:ext cx="74676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</a:pPr>
            <a:r>
              <a:rPr lang="fr-FR" sz="3200">
                <a:solidFill>
                  <a:srgbClr val="293C81"/>
                </a:solidFill>
                <a:cs typeface="Times New Roman" pitchFamily="18" charset="0"/>
              </a:rPr>
              <a:t>Logistique</a:t>
            </a:r>
            <a:endParaRPr lang="fr-FR" sz="3200" b="1">
              <a:solidFill>
                <a:srgbClr val="293C81"/>
              </a:solidFill>
              <a:cs typeface="Times New Roman" pitchFamily="18" charset="0"/>
            </a:endParaRP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3657600" y="3048000"/>
            <a:ext cx="403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rgbClr val="293C81"/>
                </a:solidFill>
              </a:rPr>
              <a:t>Après Bac :</a:t>
            </a:r>
            <a:endParaRPr lang="fr-FR" sz="1200">
              <a:solidFill>
                <a:srgbClr val="000000"/>
              </a:solidFill>
              <a:latin typeface="Lucida Grande" pitchFamily="28" charset="0"/>
            </a:endParaRPr>
          </a:p>
        </p:txBody>
      </p:sp>
      <p:sp>
        <p:nvSpPr>
          <p:cNvPr id="47145" name="Line 41"/>
          <p:cNvSpPr>
            <a:spLocks noChangeShapeType="1"/>
          </p:cNvSpPr>
          <p:nvPr/>
        </p:nvSpPr>
        <p:spPr bwMode="auto">
          <a:xfrm>
            <a:off x="3657600" y="3395663"/>
            <a:ext cx="4552950" cy="0"/>
          </a:xfrm>
          <a:prstGeom prst="line">
            <a:avLst/>
          </a:prstGeom>
          <a:noFill/>
          <a:ln w="9525">
            <a:solidFill>
              <a:srgbClr val="293C8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7147" name="Text Box 43"/>
          <p:cNvSpPr txBox="1">
            <a:spLocks noChangeArrowheads="1"/>
          </p:cNvSpPr>
          <p:nvPr/>
        </p:nvSpPr>
        <p:spPr bwMode="auto">
          <a:xfrm>
            <a:off x="3657600" y="3505200"/>
            <a:ext cx="441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DE2140"/>
                </a:solidFill>
              </a:rPr>
              <a:t>•</a:t>
            </a:r>
            <a:r>
              <a:rPr lang="fr-FR" sz="1200" b="1">
                <a:solidFill>
                  <a:srgbClr val="293C81"/>
                </a:solidFill>
              </a:rPr>
              <a:t> </a:t>
            </a:r>
            <a:r>
              <a:rPr lang="fr-FR" sz="1200">
                <a:solidFill>
                  <a:srgbClr val="000000"/>
                </a:solidFill>
              </a:rPr>
              <a:t>Chef de quai</a:t>
            </a:r>
            <a:br>
              <a:rPr lang="fr-FR" sz="1200">
                <a:solidFill>
                  <a:srgbClr val="000000"/>
                </a:solidFill>
              </a:rPr>
            </a:br>
            <a:r>
              <a:rPr lang="fr-FR" sz="1200" b="1">
                <a:solidFill>
                  <a:srgbClr val="DE2140"/>
                </a:solidFill>
              </a:rPr>
              <a:t>•</a:t>
            </a:r>
            <a:r>
              <a:rPr lang="fr-FR" sz="1200" b="1">
                <a:solidFill>
                  <a:srgbClr val="293C81"/>
                </a:solidFill>
              </a:rPr>
              <a:t> </a:t>
            </a:r>
            <a:r>
              <a:rPr lang="fr-FR" sz="1200">
                <a:solidFill>
                  <a:srgbClr val="000000"/>
                </a:solidFill>
              </a:rPr>
              <a:t>Commercial (prestation logistique)</a:t>
            </a:r>
            <a:br>
              <a:rPr lang="fr-FR" sz="1200">
                <a:solidFill>
                  <a:srgbClr val="000000"/>
                </a:solidFill>
              </a:rPr>
            </a:br>
            <a:r>
              <a:rPr lang="fr-FR" sz="1200" b="1">
                <a:solidFill>
                  <a:srgbClr val="DE2140"/>
                </a:solidFill>
              </a:rPr>
              <a:t>•</a:t>
            </a:r>
            <a:r>
              <a:rPr lang="fr-FR" sz="1200" b="1">
                <a:solidFill>
                  <a:srgbClr val="293C81"/>
                </a:solidFill>
              </a:rPr>
              <a:t> </a:t>
            </a:r>
            <a:r>
              <a:rPr lang="fr-FR" sz="1200">
                <a:solidFill>
                  <a:srgbClr val="000000"/>
                </a:solidFill>
              </a:rPr>
              <a:t>Comptable gestionnaire</a:t>
            </a:r>
            <a:br>
              <a:rPr lang="fr-FR" sz="1200">
                <a:solidFill>
                  <a:srgbClr val="000000"/>
                </a:solidFill>
              </a:rPr>
            </a:br>
            <a:r>
              <a:rPr lang="fr-FR" sz="1200" b="1">
                <a:solidFill>
                  <a:srgbClr val="DE2140"/>
                </a:solidFill>
              </a:rPr>
              <a:t>•</a:t>
            </a:r>
            <a:r>
              <a:rPr lang="fr-FR" sz="1200" b="1">
                <a:solidFill>
                  <a:srgbClr val="293C81"/>
                </a:solidFill>
              </a:rPr>
              <a:t> </a:t>
            </a:r>
            <a:r>
              <a:rPr lang="fr-FR" sz="1200">
                <a:solidFill>
                  <a:srgbClr val="000000"/>
                </a:solidFill>
              </a:rPr>
              <a:t>Gestionnaire de stocks</a:t>
            </a:r>
            <a:br>
              <a:rPr lang="fr-FR" sz="1200">
                <a:solidFill>
                  <a:srgbClr val="000000"/>
                </a:solidFill>
              </a:rPr>
            </a:br>
            <a:r>
              <a:rPr lang="fr-FR" sz="1200" b="1">
                <a:solidFill>
                  <a:srgbClr val="DE2140"/>
                </a:solidFill>
              </a:rPr>
              <a:t>•</a:t>
            </a:r>
            <a:r>
              <a:rPr lang="fr-FR" sz="1200" b="1">
                <a:solidFill>
                  <a:srgbClr val="293C81"/>
                </a:solidFill>
              </a:rPr>
              <a:t> </a:t>
            </a:r>
            <a:r>
              <a:rPr lang="fr-FR" sz="1200">
                <a:solidFill>
                  <a:srgbClr val="000000"/>
                </a:solidFill>
              </a:rPr>
              <a:t>Responsable d’entrep</a:t>
            </a:r>
            <a:r>
              <a:rPr lang="fr-FR" altLang="ja-JP" sz="1200">
                <a:solidFill>
                  <a:srgbClr val="000000"/>
                </a:solidFill>
              </a:rPr>
              <a:t>ôt</a:t>
            </a:r>
            <a:br>
              <a:rPr lang="fr-FR" altLang="ja-JP" sz="1200">
                <a:solidFill>
                  <a:srgbClr val="000000"/>
                </a:solidFill>
              </a:rPr>
            </a:br>
            <a:r>
              <a:rPr lang="fr-FR" sz="1200" b="1">
                <a:solidFill>
                  <a:srgbClr val="DE2140"/>
                </a:solidFill>
              </a:rPr>
              <a:t>•</a:t>
            </a:r>
            <a:r>
              <a:rPr lang="fr-FR" sz="1200" b="1">
                <a:solidFill>
                  <a:srgbClr val="293C81"/>
                </a:solidFill>
              </a:rPr>
              <a:t> </a:t>
            </a:r>
            <a:r>
              <a:rPr lang="fr-FR" altLang="ja-JP" sz="1200">
                <a:solidFill>
                  <a:srgbClr val="000000"/>
                </a:solidFill>
              </a:rPr>
              <a:t>Responsable logistique</a:t>
            </a:r>
            <a:endParaRPr lang="fr-FR" sz="1200">
              <a:solidFill>
                <a:srgbClr val="000000"/>
              </a:solidFill>
            </a:endParaRPr>
          </a:p>
        </p:txBody>
      </p:sp>
      <p:pic>
        <p:nvPicPr>
          <p:cNvPr id="47148" name="Picture 44" descr="chef_quai_TNT-bd"/>
          <p:cNvPicPr>
            <a:picLocks noChangeAspect="1" noChangeArrowheads="1"/>
          </p:cNvPicPr>
          <p:nvPr/>
        </p:nvPicPr>
        <p:blipFill>
          <a:blip r:embed="rId6" cstate="print"/>
          <a:srcRect t="10223"/>
          <a:stretch>
            <a:fillRect/>
          </a:stretch>
        </p:blipFill>
        <p:spPr bwMode="auto">
          <a:xfrm>
            <a:off x="1219200" y="1981200"/>
            <a:ext cx="2241550" cy="1338263"/>
          </a:xfrm>
          <a:prstGeom prst="rect">
            <a:avLst/>
          </a:prstGeom>
          <a:noFill/>
        </p:spPr>
      </p:pic>
      <p:pic>
        <p:nvPicPr>
          <p:cNvPr id="47149" name="Picture 45" descr="Business_G_Launet_PhotoAlto-bd"/>
          <p:cNvPicPr>
            <a:picLocks noChangeAspect="1" noChangeArrowheads="1"/>
          </p:cNvPicPr>
          <p:nvPr/>
        </p:nvPicPr>
        <p:blipFill>
          <a:blip r:embed="rId7" cstate="print"/>
          <a:srcRect l="18341" t="17892" r="13940"/>
          <a:stretch>
            <a:fillRect/>
          </a:stretch>
        </p:blipFill>
        <p:spPr bwMode="auto">
          <a:xfrm>
            <a:off x="1219200" y="3427413"/>
            <a:ext cx="2241550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50" name="Rectangle 4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57600" y="3505200"/>
            <a:ext cx="16002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7153" name="Rectangle 4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657600" y="4249738"/>
            <a:ext cx="19050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7154" name="Rectangle 5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657600" y="4065588"/>
            <a:ext cx="18288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7155" name="Rectangle 5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635375" y="3716338"/>
            <a:ext cx="16002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7156" name="Rectangle 5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657600" y="2625725"/>
            <a:ext cx="16002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1800"/>
          </a:p>
        </p:txBody>
      </p:sp>
      <p:sp>
        <p:nvSpPr>
          <p:cNvPr id="47157" name="Rectangle 53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657600" y="4437063"/>
            <a:ext cx="19050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7158" name="Rectangle 5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657600" y="2438400"/>
            <a:ext cx="4038600" cy="152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7161" name="Line 57"/>
          <p:cNvSpPr>
            <a:spLocks noChangeShapeType="1"/>
          </p:cNvSpPr>
          <p:nvPr/>
        </p:nvSpPr>
        <p:spPr bwMode="auto">
          <a:xfrm>
            <a:off x="1828800" y="6553200"/>
            <a:ext cx="5562600" cy="0"/>
          </a:xfrm>
          <a:prstGeom prst="line">
            <a:avLst/>
          </a:prstGeom>
          <a:noFill/>
          <a:ln w="9525">
            <a:solidFill>
              <a:srgbClr val="C7003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47162" name="Picture 58" descr="wwwtracetonchemin Roug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6477000"/>
            <a:ext cx="1676400" cy="104775"/>
          </a:xfrm>
          <a:prstGeom prst="rect">
            <a:avLst/>
          </a:prstGeom>
          <a:noFill/>
        </p:spPr>
      </p:pic>
      <p:pic>
        <p:nvPicPr>
          <p:cNvPr id="47165" name="Picture 61" descr="Retour Page Secteur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43663" y="1412875"/>
            <a:ext cx="914400" cy="187325"/>
          </a:xfrm>
          <a:prstGeom prst="rect">
            <a:avLst/>
          </a:prstGeom>
          <a:noFill/>
        </p:spPr>
      </p:pic>
      <p:sp>
        <p:nvSpPr>
          <p:cNvPr id="47166" name="Rectangle 62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3657600" y="3886200"/>
            <a:ext cx="1828800" cy="152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 advClick="0"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39" grpId="0" autoUpdateAnimBg="0"/>
      <p:bldP spid="47143" grpId="0" build="p" autoUpdateAnimBg="0" advAuto="0"/>
      <p:bldP spid="47145" grpId="0" animBg="1"/>
      <p:bldP spid="4714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Fd AFT Gal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9683" name="Picture 3" descr="Fd AFT Gal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9684" name="Picture 4" descr="Fd AFT Gal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9685" name="Picture 5" descr="Fd Avant Bac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9686" name="Picture 6" descr="Fd Avant Bac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9687" name="Picture 7" descr="AFT_IFTIM_QUADRI vec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6400800"/>
            <a:ext cx="1438275" cy="355600"/>
          </a:xfrm>
          <a:prstGeom prst="rect">
            <a:avLst/>
          </a:prstGeom>
          <a:noFill/>
        </p:spPr>
      </p:pic>
      <p:sp>
        <p:nvSpPr>
          <p:cNvPr id="199688" name="Line 8"/>
          <p:cNvSpPr>
            <a:spLocks noChangeShapeType="1"/>
          </p:cNvSpPr>
          <p:nvPr/>
        </p:nvSpPr>
        <p:spPr bwMode="auto">
          <a:xfrm>
            <a:off x="1828800" y="6553200"/>
            <a:ext cx="5562600" cy="0"/>
          </a:xfrm>
          <a:prstGeom prst="line">
            <a:avLst/>
          </a:prstGeom>
          <a:noFill/>
          <a:ln w="9525">
            <a:solidFill>
              <a:srgbClr val="293C8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9689" name="Rectangle 9"/>
          <p:cNvSpPr>
            <a:spLocks noChangeArrowheads="1"/>
          </p:cNvSpPr>
          <p:nvPr/>
        </p:nvSpPr>
        <p:spPr bwMode="auto">
          <a:xfrm>
            <a:off x="1079500" y="8382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80000"/>
              </a:lnSpc>
            </a:pPr>
            <a:r>
              <a:rPr lang="fr-FR" sz="3000">
                <a:solidFill>
                  <a:srgbClr val="293C81"/>
                </a:solidFill>
              </a:rPr>
              <a:t>Agent de magasinage</a:t>
            </a:r>
            <a:r>
              <a:rPr lang="fr-FR" sz="2400">
                <a:solidFill>
                  <a:srgbClr val="293C81"/>
                </a:solidFill>
              </a:rPr>
              <a:t> </a:t>
            </a:r>
            <a:br>
              <a:rPr lang="fr-FR" sz="2400">
                <a:solidFill>
                  <a:srgbClr val="293C81"/>
                </a:solidFill>
              </a:rPr>
            </a:br>
            <a:r>
              <a:rPr lang="fr-FR" sz="2400" b="1">
                <a:solidFill>
                  <a:srgbClr val="293C81"/>
                </a:solidFill>
              </a:rPr>
              <a:t>-</a:t>
            </a:r>
            <a:r>
              <a:rPr lang="fr-FR" sz="2400">
                <a:solidFill>
                  <a:srgbClr val="293C81"/>
                </a:solidFill>
              </a:rPr>
              <a:t> </a:t>
            </a:r>
            <a:r>
              <a:rPr lang="fr-FR" sz="3000">
                <a:solidFill>
                  <a:srgbClr val="293C81"/>
                </a:solidFill>
              </a:rPr>
              <a:t>Préparateur de commandes </a:t>
            </a:r>
            <a:r>
              <a:rPr lang="fr-FR" sz="2400">
                <a:solidFill>
                  <a:srgbClr val="293C81"/>
                </a:solidFill>
              </a:rPr>
              <a:t>(h/f)</a:t>
            </a:r>
          </a:p>
        </p:txBody>
      </p:sp>
      <p:pic>
        <p:nvPicPr>
          <p:cNvPr id="199690" name="Picture 10" descr="wwwtracetonchemin Bleu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6477000"/>
            <a:ext cx="1676400" cy="104775"/>
          </a:xfrm>
          <a:prstGeom prst="rect">
            <a:avLst/>
          </a:prstGeom>
          <a:noFill/>
        </p:spPr>
      </p:pic>
      <p:pic>
        <p:nvPicPr>
          <p:cNvPr id="199691" name="Picture 11" descr="Retour Logistique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5575" y="5943600"/>
            <a:ext cx="911225" cy="392113"/>
          </a:xfrm>
          <a:prstGeom prst="rect">
            <a:avLst/>
          </a:prstGeom>
          <a:noFill/>
        </p:spPr>
      </p:pic>
      <p:sp>
        <p:nvSpPr>
          <p:cNvPr id="199692" name="Text Box 12"/>
          <p:cNvSpPr txBox="1">
            <a:spLocks noChangeArrowheads="1"/>
          </p:cNvSpPr>
          <p:nvPr/>
        </p:nvSpPr>
        <p:spPr bwMode="auto">
          <a:xfrm>
            <a:off x="1143000" y="3143250"/>
            <a:ext cx="3581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b="1">
                <a:solidFill>
                  <a:srgbClr val="293C81"/>
                </a:solidFill>
              </a:rPr>
              <a:t>Que fait-il ?</a:t>
            </a:r>
            <a:endParaRPr lang="fr-FR" sz="1400"/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Assure la réception, le stockage, </a:t>
            </a:r>
            <a:br>
              <a:rPr lang="fr-FR" sz="1300"/>
            </a:br>
            <a:r>
              <a:rPr lang="fr-FR" sz="1300"/>
              <a:t>  la préparation et la distribution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Décharge, identifie, contrôle les produits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Met en stock les marchandises 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Emballe et étiquette les marchandises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Charge et cale les marchandises </a:t>
            </a:r>
            <a:br>
              <a:rPr lang="fr-FR" sz="1300"/>
            </a:br>
            <a:r>
              <a:rPr lang="fr-FR" sz="1300"/>
              <a:t>  pour le transport</a:t>
            </a:r>
            <a:endParaRPr lang="fr-FR" sz="1200"/>
          </a:p>
          <a:p>
            <a:endParaRPr lang="fr-FR" sz="1000"/>
          </a:p>
          <a:p>
            <a:r>
              <a:rPr lang="fr-FR" b="1">
                <a:solidFill>
                  <a:srgbClr val="293C81"/>
                </a:solidFill>
              </a:rPr>
              <a:t>Comment le fait-il ?</a:t>
            </a:r>
            <a:endParaRPr lang="fr-FR" sz="1800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 Seul ou en équipe (en magasin, en entrepôt…)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Aux commandes d’engins de manutention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En contact éventuel avec la clientèle</a:t>
            </a:r>
          </a:p>
        </p:txBody>
      </p:sp>
      <p:sp>
        <p:nvSpPr>
          <p:cNvPr id="199693" name="Text Box 13"/>
          <p:cNvSpPr txBox="1">
            <a:spLocks noChangeArrowheads="1"/>
          </p:cNvSpPr>
          <p:nvPr/>
        </p:nvSpPr>
        <p:spPr bwMode="auto">
          <a:xfrm>
            <a:off x="4800600" y="1752600"/>
            <a:ext cx="365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 b="1">
              <a:solidFill>
                <a:srgbClr val="293C81"/>
              </a:solidFill>
            </a:endParaRPr>
          </a:p>
          <a:p>
            <a:endParaRPr lang="fr-FR" b="1">
              <a:solidFill>
                <a:srgbClr val="293C81"/>
              </a:solidFill>
            </a:endParaRPr>
          </a:p>
          <a:p>
            <a:endParaRPr lang="fr-FR" b="1">
              <a:solidFill>
                <a:srgbClr val="293C81"/>
              </a:solidFill>
            </a:endParaRPr>
          </a:p>
          <a:p>
            <a:r>
              <a:rPr lang="fr-FR" b="1">
                <a:solidFill>
                  <a:srgbClr val="293C81"/>
                </a:solidFill>
              </a:rPr>
              <a:t>Quelles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sont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les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qualités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requises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?</a:t>
            </a:r>
            <a:endParaRPr lang="fr-FR" sz="1800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Rigueur dans le contrôle des marchandises,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Capacités de gestion, respect des délais 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Respect des règles de sécurité pour le </a:t>
            </a:r>
            <a:br>
              <a:rPr lang="fr-FR" sz="1300"/>
            </a:br>
            <a:r>
              <a:rPr lang="fr-FR" sz="1300"/>
              <a:t>  stockage des matériaux et produits </a:t>
            </a:r>
            <a:br>
              <a:rPr lang="fr-FR" sz="1300"/>
            </a:br>
            <a:r>
              <a:rPr lang="fr-FR" sz="1300"/>
              <a:t>  dangereux ou polluants</a:t>
            </a:r>
          </a:p>
          <a:p>
            <a:endParaRPr lang="fr-FR" sz="1300"/>
          </a:p>
          <a:p>
            <a:endParaRPr lang="fr-FR" sz="1300"/>
          </a:p>
          <a:p>
            <a:endParaRPr lang="fr-FR" sz="800"/>
          </a:p>
          <a:p>
            <a:r>
              <a:rPr lang="fr-FR" b="1">
                <a:solidFill>
                  <a:srgbClr val="293C81"/>
                </a:solidFill>
              </a:rPr>
              <a:t>Quelles évolutions ?</a:t>
            </a:r>
            <a:endParaRPr lang="fr-FR" sz="1800" b="1">
              <a:solidFill>
                <a:srgbClr val="293C81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Chef de dépôt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Responsable Adjoint d'entrepôt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Chef de quai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Chef d’équipe</a:t>
            </a:r>
          </a:p>
          <a:p>
            <a:endParaRPr lang="fr-FR" sz="800"/>
          </a:p>
        </p:txBody>
      </p:sp>
      <p:pic>
        <p:nvPicPr>
          <p:cNvPr id="199694" name="Picture 14" descr="agent_magasinage01ok"/>
          <p:cNvPicPr>
            <a:picLocks noChangeAspect="1" noChangeArrowheads="1"/>
          </p:cNvPicPr>
          <p:nvPr/>
        </p:nvPicPr>
        <p:blipFill>
          <a:blip r:embed="rId13" cstate="print"/>
          <a:srcRect r="8333"/>
          <a:stretch>
            <a:fillRect/>
          </a:stretch>
        </p:blipFill>
        <p:spPr bwMode="auto">
          <a:xfrm>
            <a:off x="1143000" y="1727200"/>
            <a:ext cx="1905000" cy="1381125"/>
          </a:xfrm>
          <a:prstGeom prst="rect">
            <a:avLst/>
          </a:prstGeom>
          <a:noFill/>
        </p:spPr>
      </p:pic>
      <p:pic>
        <p:nvPicPr>
          <p:cNvPr id="199695" name="Picture 15" descr="agent_magasinage03ok"/>
          <p:cNvPicPr>
            <a:picLocks noChangeAspect="1" noChangeArrowheads="1"/>
          </p:cNvPicPr>
          <p:nvPr/>
        </p:nvPicPr>
        <p:blipFill>
          <a:blip r:embed="rId14" cstate="print"/>
          <a:srcRect l="7028" t="12500" b="12500"/>
          <a:stretch>
            <a:fillRect/>
          </a:stretch>
        </p:blipFill>
        <p:spPr bwMode="auto">
          <a:xfrm>
            <a:off x="3209925" y="1727200"/>
            <a:ext cx="1133475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9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9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9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9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2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9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7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9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2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9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7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96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2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96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7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2" grpId="0" build="p" autoUpdateAnimBg="0" advAuto="0"/>
      <p:bldP spid="199693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72" name="Picture 20" descr="Fd AFT Gal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9173" name="Picture 21" descr="Fd AFT Gal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9174" name="Picture 22" descr="Fd AFT Gal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9175" name="Picture 23" descr="Fd Avant Bac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9176" name="Picture 24" descr="Fd Avant Bac 5 Gd Cad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9177" name="Picture 25" descr="AFT_IFTIM_QUADRI vec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6400800"/>
            <a:ext cx="1438275" cy="355600"/>
          </a:xfrm>
          <a:prstGeom prst="rect">
            <a:avLst/>
          </a:prstGeom>
          <a:noFill/>
        </p:spPr>
      </p:pic>
      <p:sp>
        <p:nvSpPr>
          <p:cNvPr id="49178" name="Line 26"/>
          <p:cNvSpPr>
            <a:spLocks noChangeShapeType="1"/>
          </p:cNvSpPr>
          <p:nvPr/>
        </p:nvSpPr>
        <p:spPr bwMode="auto">
          <a:xfrm>
            <a:off x="1828800" y="6553200"/>
            <a:ext cx="5562600" cy="0"/>
          </a:xfrm>
          <a:prstGeom prst="line">
            <a:avLst/>
          </a:prstGeom>
          <a:noFill/>
          <a:ln w="9525">
            <a:solidFill>
              <a:srgbClr val="293C8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179" name="Rectangle 27"/>
          <p:cNvSpPr>
            <a:spLocks noChangeArrowheads="1"/>
          </p:cNvSpPr>
          <p:nvPr/>
        </p:nvSpPr>
        <p:spPr bwMode="auto">
          <a:xfrm>
            <a:off x="1079500" y="8382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80000"/>
              </a:lnSpc>
            </a:pPr>
            <a:r>
              <a:rPr lang="fr-FR" sz="3000">
                <a:solidFill>
                  <a:srgbClr val="293C81"/>
                </a:solidFill>
              </a:rPr>
              <a:t>Magasinier cariste </a:t>
            </a:r>
            <a:r>
              <a:rPr lang="fr-FR" sz="2400">
                <a:solidFill>
                  <a:srgbClr val="293C81"/>
                </a:solidFill>
              </a:rPr>
              <a:t>(h/f)</a:t>
            </a:r>
          </a:p>
        </p:txBody>
      </p:sp>
      <p:pic>
        <p:nvPicPr>
          <p:cNvPr id="49181" name="Picture 29" descr="wwwtracetonchemin Bleu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6477000"/>
            <a:ext cx="1676400" cy="104775"/>
          </a:xfrm>
          <a:prstGeom prst="rect">
            <a:avLst/>
          </a:prstGeom>
          <a:noFill/>
        </p:spPr>
      </p:pic>
      <p:pic>
        <p:nvPicPr>
          <p:cNvPr id="49182" name="Picture 30" descr="Retour Logistique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5575" y="5943600"/>
            <a:ext cx="911225" cy="392113"/>
          </a:xfrm>
          <a:prstGeom prst="rect">
            <a:avLst/>
          </a:prstGeom>
          <a:noFill/>
        </p:spPr>
      </p:pic>
      <p:sp>
        <p:nvSpPr>
          <p:cNvPr id="49183" name="Text Box 31"/>
          <p:cNvSpPr txBox="1">
            <a:spLocks noChangeArrowheads="1"/>
          </p:cNvSpPr>
          <p:nvPr/>
        </p:nvSpPr>
        <p:spPr bwMode="auto">
          <a:xfrm>
            <a:off x="1143000" y="3371850"/>
            <a:ext cx="3581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b="1">
                <a:solidFill>
                  <a:srgbClr val="293C81"/>
                </a:solidFill>
              </a:rPr>
              <a:t>Que fait-il ?</a:t>
            </a:r>
            <a:endParaRPr lang="fr-FR" sz="1400"/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Réceptionne, stocke, prépare et expédie</a:t>
            </a:r>
            <a:br>
              <a:rPr lang="fr-FR" sz="1300"/>
            </a:br>
            <a:r>
              <a:rPr lang="fr-FR" sz="1300"/>
              <a:t>  articles et marchandises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Conduit tous types de chariots élévateurs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Gère les stocks</a:t>
            </a:r>
            <a:r>
              <a:rPr lang="fr-FR" sz="2400"/>
              <a:t> </a:t>
            </a:r>
            <a:endParaRPr lang="fr-FR" sz="1200"/>
          </a:p>
          <a:p>
            <a:endParaRPr lang="fr-FR" sz="1000"/>
          </a:p>
          <a:p>
            <a:r>
              <a:rPr lang="fr-FR" b="1">
                <a:solidFill>
                  <a:srgbClr val="293C81"/>
                </a:solidFill>
              </a:rPr>
              <a:t>Comment le fait-il ?</a:t>
            </a:r>
            <a:endParaRPr lang="fr-FR" sz="1800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 Conduit un chariot élévateur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Travaille seul ou en équipe, à l’intérieur </a:t>
            </a:r>
            <a:br>
              <a:rPr lang="fr-FR" sz="1300"/>
            </a:br>
            <a:r>
              <a:rPr lang="fr-FR" sz="1300"/>
              <a:t>  d’un magasin, d’un entrepôt, en plein air </a:t>
            </a:r>
            <a:br>
              <a:rPr lang="fr-FR" sz="1300"/>
            </a:br>
            <a:r>
              <a:rPr lang="fr-FR" sz="1300"/>
              <a:t>  ou sur un quai de chargement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En contact avec la clientèle</a:t>
            </a:r>
            <a:endParaRPr lang="fr-FR" sz="2400"/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4648200" y="1752600"/>
            <a:ext cx="3657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b="1">
                <a:solidFill>
                  <a:srgbClr val="293C81"/>
                </a:solidFill>
              </a:rPr>
              <a:t>Quelles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sont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les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qualités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requises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?</a:t>
            </a:r>
            <a:endParaRPr lang="fr-FR" sz="1800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Habileté, précision et pondération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Rigoureux lors du contrôle des produits, </a:t>
            </a:r>
            <a:br>
              <a:rPr lang="fr-FR" sz="1300"/>
            </a:br>
            <a:r>
              <a:rPr lang="fr-FR" sz="1300"/>
              <a:t>  de la préparation des commandes </a:t>
            </a:r>
            <a:br>
              <a:rPr lang="fr-FR" sz="1300"/>
            </a:br>
            <a:r>
              <a:rPr lang="fr-FR" sz="1300"/>
              <a:t>  et dans la gestion des stocks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Respect des délais</a:t>
            </a:r>
          </a:p>
          <a:p>
            <a:endParaRPr lang="fr-FR" sz="1000"/>
          </a:p>
          <a:p>
            <a:r>
              <a:rPr lang="fr-FR" b="1">
                <a:solidFill>
                  <a:srgbClr val="293C81"/>
                </a:solidFill>
              </a:rPr>
              <a:t>Quelles évolutions ?</a:t>
            </a:r>
            <a:endParaRPr lang="fr-FR" sz="1800" b="1">
              <a:solidFill>
                <a:srgbClr val="293C81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Gestionnaire de stocks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Chef d’équipe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Chef de quai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Responsable d’expédition ou de réception</a:t>
            </a:r>
            <a:endParaRPr lang="fr-FR" sz="1400"/>
          </a:p>
          <a:p>
            <a:endParaRPr lang="fr-FR" sz="1000"/>
          </a:p>
          <a:p>
            <a:r>
              <a:rPr lang="fr-FR" b="1">
                <a:solidFill>
                  <a:srgbClr val="293C81"/>
                </a:solidFill>
              </a:rPr>
              <a:t>Quelles formations ?</a:t>
            </a:r>
            <a:endParaRPr lang="fr-FR" sz="1800" b="1">
              <a:solidFill>
                <a:srgbClr val="293C81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CAP Agent d’entreposage et de messagerie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BEP Logistique et commercialisation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CAP Vendeur Magasinier en Pièces de </a:t>
            </a:r>
            <a:br>
              <a:rPr lang="fr-FR" sz="1300"/>
            </a:br>
            <a:r>
              <a:rPr lang="fr-FR" sz="1300"/>
              <a:t>  Rechange et Équipements Automobiles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TP Agent magasinier(e)</a:t>
            </a:r>
            <a:br>
              <a:rPr lang="fr-FR" sz="1300"/>
            </a:br>
            <a:r>
              <a:rPr lang="fr-FR" sz="1300"/>
              <a:t>  et spécialisation service au client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TP Cariste d’entrepôt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TP Préparateur(trice) de commandes</a:t>
            </a:r>
          </a:p>
        </p:txBody>
      </p:sp>
      <p:pic>
        <p:nvPicPr>
          <p:cNvPr id="49186" name="Picture 34" descr="2008_03_25_AFT-IFTIM_Tremblay_625petite"/>
          <p:cNvPicPr>
            <a:picLocks noChangeAspect="1" noChangeArrowheads="1"/>
          </p:cNvPicPr>
          <p:nvPr/>
        </p:nvPicPr>
        <p:blipFill>
          <a:blip r:embed="rId13" cstate="print"/>
          <a:srcRect l="3000" t="10002" r="7001" b="22636"/>
          <a:stretch>
            <a:fillRect/>
          </a:stretch>
        </p:blipFill>
        <p:spPr bwMode="auto">
          <a:xfrm>
            <a:off x="1143000" y="1752600"/>
            <a:ext cx="1289050" cy="1447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9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7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7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2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7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1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2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1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7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3" grpId="0" build="p" autoUpdateAnimBg="0" advAuto="0"/>
      <p:bldP spid="49184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d Apres Bac vert adapt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0179" name="Picture 3" descr="Fd Apres Bac vert adapt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0180" name="Picture 4" descr="Fd Apres Bac vert adapt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0181" name="Picture 5" descr="Fd Apres Bac vert adapt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0182" name="Picture 6" descr="Fd Apres Bac-Gd cadre Vert adap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0183" name="Picture 7" descr="AFT_IFTIM_QUADRI vec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6400800"/>
            <a:ext cx="1438275" cy="355600"/>
          </a:xfrm>
          <a:prstGeom prst="rect">
            <a:avLst/>
          </a:prstGeom>
          <a:noFill/>
        </p:spPr>
      </p:pic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828800" y="6553200"/>
            <a:ext cx="5562600" cy="0"/>
          </a:xfrm>
          <a:prstGeom prst="line">
            <a:avLst/>
          </a:prstGeom>
          <a:noFill/>
          <a:ln w="9525">
            <a:solidFill>
              <a:srgbClr val="293C8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50185" name="Picture 9" descr="wwwtracetonchemin Bleu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6477000"/>
            <a:ext cx="1676400" cy="104775"/>
          </a:xfrm>
          <a:prstGeom prst="rect">
            <a:avLst/>
          </a:prstGeom>
          <a:noFill/>
        </p:spPr>
      </p:pic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1079500" y="8382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80000"/>
              </a:lnSpc>
            </a:pPr>
            <a:r>
              <a:rPr lang="fr-FR" sz="3000">
                <a:solidFill>
                  <a:srgbClr val="293C81"/>
                </a:solidFill>
              </a:rPr>
              <a:t>Chef de quai</a:t>
            </a:r>
            <a:r>
              <a:rPr lang="fr-FR" sz="2400">
                <a:solidFill>
                  <a:srgbClr val="293C81"/>
                </a:solidFill>
              </a:rPr>
              <a:t> (h/f)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1143000" y="2590800"/>
            <a:ext cx="3657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b="1">
                <a:solidFill>
                  <a:srgbClr val="293C81"/>
                </a:solidFill>
              </a:rPr>
              <a:t>Que fait-il ?</a:t>
            </a:r>
            <a:endParaRPr lang="fr-FR" sz="1400"/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Organise et veille aux opérations de réception,</a:t>
            </a:r>
            <a:br>
              <a:rPr lang="fr-FR" sz="1300"/>
            </a:br>
            <a:r>
              <a:rPr lang="fr-FR" sz="1300"/>
              <a:t>  tris et livraisons de petits colis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Manage une équipe de manutentionnaires</a:t>
            </a:r>
            <a:br>
              <a:rPr lang="fr-FR" sz="1300"/>
            </a:br>
            <a:r>
              <a:rPr lang="fr-FR" sz="1300"/>
              <a:t>  (activité</a:t>
            </a:r>
            <a:r>
              <a:rPr lang="fr-FR" sz="600"/>
              <a:t> </a:t>
            </a:r>
            <a:r>
              <a:rPr lang="fr-FR" sz="1300"/>
              <a:t>de</a:t>
            </a:r>
            <a:r>
              <a:rPr lang="fr-FR" sz="600"/>
              <a:t> </a:t>
            </a:r>
            <a:r>
              <a:rPr lang="fr-FR" sz="1300"/>
              <a:t>messagerie</a:t>
            </a:r>
            <a:r>
              <a:rPr lang="fr-FR" sz="600"/>
              <a:t> </a:t>
            </a:r>
            <a:r>
              <a:rPr lang="fr-FR" sz="1300"/>
              <a:t>ou</a:t>
            </a:r>
            <a:r>
              <a:rPr lang="fr-FR" sz="600"/>
              <a:t> </a:t>
            </a:r>
            <a:r>
              <a:rPr lang="fr-FR" sz="1300"/>
              <a:t>de</a:t>
            </a:r>
            <a:r>
              <a:rPr lang="fr-FR" sz="600"/>
              <a:t> </a:t>
            </a:r>
            <a:r>
              <a:rPr lang="fr-FR" sz="1300"/>
              <a:t>transports</a:t>
            </a:r>
            <a:r>
              <a:rPr lang="fr-FR" sz="600"/>
              <a:t> </a:t>
            </a:r>
            <a:r>
              <a:rPr lang="fr-FR" sz="1300"/>
              <a:t>express)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Choisit les méthodes de transport </a:t>
            </a:r>
            <a:br>
              <a:rPr lang="fr-FR" sz="1300"/>
            </a:br>
            <a:r>
              <a:rPr lang="fr-FR" sz="1300"/>
              <a:t>  et de stockage appropriées</a:t>
            </a:r>
            <a:endParaRPr lang="fr-FR" sz="1200"/>
          </a:p>
          <a:p>
            <a:endParaRPr lang="fr-FR" sz="1000"/>
          </a:p>
          <a:p>
            <a:r>
              <a:rPr lang="fr-FR" b="1">
                <a:solidFill>
                  <a:srgbClr val="293C81"/>
                </a:solidFill>
              </a:rPr>
              <a:t>Comment le fait-il ?</a:t>
            </a:r>
            <a:endParaRPr lang="fr-FR" sz="1800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 Optimise les  coûts, veille à la sécurité, </a:t>
            </a:r>
            <a:br>
              <a:rPr lang="fr-FR" sz="1300"/>
            </a:br>
            <a:r>
              <a:rPr lang="fr-FR" sz="1300"/>
              <a:t>  au respect des délais et à la qualité de livraison 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Exerce son activité en magasin, </a:t>
            </a:r>
            <a:br>
              <a:rPr lang="fr-FR" sz="1300"/>
            </a:br>
            <a:r>
              <a:rPr lang="fr-FR" sz="1300"/>
              <a:t>  chez les distributeurs, en entrepôt </a:t>
            </a:r>
            <a:br>
              <a:rPr lang="fr-FR" sz="1300"/>
            </a:br>
            <a:r>
              <a:rPr lang="fr-FR" sz="1300"/>
              <a:t>  ou sur un quai, seul ou en équipe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Est en relation avec la clientèle 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Utilise l’outil informatique pour la gestion </a:t>
            </a:r>
            <a:br>
              <a:rPr lang="fr-FR" sz="1300"/>
            </a:br>
            <a:r>
              <a:rPr lang="fr-FR" sz="1300"/>
              <a:t>  des stocks</a:t>
            </a:r>
          </a:p>
          <a:p>
            <a:endParaRPr lang="fr-FR" sz="1300"/>
          </a:p>
          <a:p>
            <a:endParaRPr lang="fr-FR" sz="1300"/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4800600" y="1600200"/>
            <a:ext cx="350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b="1">
                <a:solidFill>
                  <a:srgbClr val="293C81"/>
                </a:solidFill>
              </a:rPr>
              <a:t>Quelles</a:t>
            </a:r>
            <a:r>
              <a:rPr lang="fr-FR" sz="500" b="1">
                <a:solidFill>
                  <a:srgbClr val="293C81"/>
                </a:solidFill>
              </a:rPr>
              <a:t>  </a:t>
            </a:r>
            <a:r>
              <a:rPr lang="fr-FR" b="1">
                <a:solidFill>
                  <a:srgbClr val="293C81"/>
                </a:solidFill>
              </a:rPr>
              <a:t>sont</a:t>
            </a:r>
            <a:r>
              <a:rPr lang="fr-FR" sz="500" b="1">
                <a:solidFill>
                  <a:srgbClr val="293C81"/>
                </a:solidFill>
              </a:rPr>
              <a:t>  </a:t>
            </a:r>
            <a:r>
              <a:rPr lang="fr-FR" b="1">
                <a:solidFill>
                  <a:srgbClr val="293C81"/>
                </a:solidFill>
              </a:rPr>
              <a:t>les</a:t>
            </a:r>
            <a:r>
              <a:rPr lang="fr-FR" sz="500" b="1">
                <a:solidFill>
                  <a:srgbClr val="293C81"/>
                </a:solidFill>
              </a:rPr>
              <a:t>  </a:t>
            </a:r>
            <a:r>
              <a:rPr lang="fr-FR" b="1">
                <a:solidFill>
                  <a:srgbClr val="293C81"/>
                </a:solidFill>
              </a:rPr>
              <a:t>qualités </a:t>
            </a:r>
            <a:r>
              <a:rPr lang="fr-FR" sz="5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requises</a:t>
            </a:r>
            <a:r>
              <a:rPr lang="fr-FR" sz="5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?</a:t>
            </a:r>
            <a:endParaRPr lang="fr-FR" sz="1800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Rigueur et organisation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Maîtrise de l'outil informatique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Sens du management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Connaissance d’une langue étrangère </a:t>
            </a:r>
            <a:br>
              <a:rPr lang="fr-FR" sz="1300"/>
            </a:br>
            <a:r>
              <a:rPr lang="fr-FR" sz="1300"/>
              <a:t>  (anglais conseillé)</a:t>
            </a:r>
          </a:p>
          <a:p>
            <a:endParaRPr lang="fr-FR" b="1">
              <a:solidFill>
                <a:srgbClr val="293C81"/>
              </a:solidFill>
            </a:endParaRPr>
          </a:p>
          <a:p>
            <a:r>
              <a:rPr lang="fr-FR" b="1">
                <a:solidFill>
                  <a:srgbClr val="293C81"/>
                </a:solidFill>
              </a:rPr>
              <a:t>Quelles évolutions ?</a:t>
            </a:r>
            <a:endParaRPr lang="fr-FR" sz="1800" b="1">
              <a:solidFill>
                <a:srgbClr val="293C81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Directeur d'exploitation</a:t>
            </a:r>
            <a:endParaRPr lang="fr-FR" sz="1400"/>
          </a:p>
          <a:p>
            <a:endParaRPr lang="fr-FR" sz="1000"/>
          </a:p>
          <a:p>
            <a:r>
              <a:rPr lang="fr-FR" b="1">
                <a:solidFill>
                  <a:srgbClr val="293C81"/>
                </a:solidFill>
              </a:rPr>
              <a:t>Quelles formations ?</a:t>
            </a:r>
            <a:endParaRPr lang="fr-FR" sz="1800" b="1">
              <a:solidFill>
                <a:srgbClr val="293C81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>
                <a:solidFill>
                  <a:srgbClr val="231F20"/>
                </a:solidFill>
              </a:rPr>
              <a:t> Bac Pro Exploitation des Transports </a:t>
            </a:r>
            <a:br>
              <a:rPr lang="fr-FR" sz="1300">
                <a:solidFill>
                  <a:srgbClr val="231F20"/>
                </a:solidFill>
              </a:rPr>
            </a:br>
            <a:r>
              <a:rPr lang="fr-FR" sz="1300">
                <a:solidFill>
                  <a:srgbClr val="231F20"/>
                </a:solidFill>
              </a:rPr>
              <a:t>  ou Logistique</a:t>
            </a:r>
            <a:br>
              <a:rPr lang="fr-FR" sz="1300">
                <a:solidFill>
                  <a:srgbClr val="231F20"/>
                </a:solidFill>
              </a:rPr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>
                <a:solidFill>
                  <a:srgbClr val="231F20"/>
                </a:solidFill>
              </a:rPr>
              <a:t> BTS Transport</a:t>
            </a:r>
            <a:br>
              <a:rPr lang="fr-FR" sz="1300">
                <a:solidFill>
                  <a:srgbClr val="231F20"/>
                </a:solidFill>
              </a:rPr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>
                <a:solidFill>
                  <a:srgbClr val="231F20"/>
                </a:solidFill>
              </a:rPr>
              <a:t> TP TSMEL (Technicien Sup. en Méthodes </a:t>
            </a:r>
            <a:br>
              <a:rPr lang="fr-FR" sz="1300">
                <a:solidFill>
                  <a:srgbClr val="231F20"/>
                </a:solidFill>
              </a:rPr>
            </a:br>
            <a:r>
              <a:rPr lang="fr-FR" sz="1300">
                <a:solidFill>
                  <a:srgbClr val="231F20"/>
                </a:solidFill>
              </a:rPr>
              <a:t>  et Exploitation Logistique)</a:t>
            </a:r>
            <a:br>
              <a:rPr lang="fr-FR" sz="1300">
                <a:solidFill>
                  <a:srgbClr val="231F20"/>
                </a:solidFill>
              </a:rPr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>
                <a:solidFill>
                  <a:srgbClr val="231F20"/>
                </a:solidFill>
              </a:rPr>
              <a:t> TP TSTL (Technicien Sup. Transport </a:t>
            </a:r>
            <a:br>
              <a:rPr lang="fr-FR" sz="1300">
                <a:solidFill>
                  <a:srgbClr val="231F20"/>
                </a:solidFill>
              </a:rPr>
            </a:br>
            <a:r>
              <a:rPr lang="fr-FR" sz="1300">
                <a:solidFill>
                  <a:srgbClr val="231F20"/>
                </a:solidFill>
              </a:rPr>
              <a:t>  Logistique) de l'ISTELI (Institut Sup. du</a:t>
            </a:r>
            <a:br>
              <a:rPr lang="fr-FR" sz="1300">
                <a:solidFill>
                  <a:srgbClr val="231F20"/>
                </a:solidFill>
              </a:rPr>
            </a:br>
            <a:r>
              <a:rPr lang="fr-FR" sz="1300">
                <a:solidFill>
                  <a:srgbClr val="231F20"/>
                </a:solidFill>
              </a:rPr>
              <a:t>  Transport Et de la Logistique Internationale)</a:t>
            </a:r>
            <a:br>
              <a:rPr lang="fr-FR" sz="1300">
                <a:solidFill>
                  <a:srgbClr val="231F20"/>
                </a:solidFill>
              </a:rPr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>
                <a:solidFill>
                  <a:srgbClr val="231F20"/>
                </a:solidFill>
              </a:rPr>
              <a:t> TP TLE (Technicien en Logistique </a:t>
            </a:r>
            <a:br>
              <a:rPr lang="fr-FR" sz="1300">
                <a:solidFill>
                  <a:srgbClr val="231F20"/>
                </a:solidFill>
              </a:rPr>
            </a:br>
            <a:r>
              <a:rPr lang="fr-FR" sz="1300">
                <a:solidFill>
                  <a:srgbClr val="231F20"/>
                </a:solidFill>
              </a:rPr>
              <a:t>  d’Entreposage)</a:t>
            </a:r>
          </a:p>
        </p:txBody>
      </p:sp>
      <p:pic>
        <p:nvPicPr>
          <p:cNvPr id="50190" name="Picture 14" descr="Entrepot_quai-bd"/>
          <p:cNvPicPr>
            <a:picLocks noChangeAspect="1" noChangeArrowheads="1"/>
          </p:cNvPicPr>
          <p:nvPr/>
        </p:nvPicPr>
        <p:blipFill>
          <a:blip r:embed="rId11" cstate="print"/>
          <a:srcRect b="8861"/>
          <a:stretch>
            <a:fillRect/>
          </a:stretch>
        </p:blipFill>
        <p:spPr bwMode="auto">
          <a:xfrm>
            <a:off x="2362200" y="1524000"/>
            <a:ext cx="1371600" cy="914400"/>
          </a:xfrm>
          <a:prstGeom prst="rect">
            <a:avLst/>
          </a:prstGeom>
          <a:noFill/>
        </p:spPr>
      </p:pic>
      <p:pic>
        <p:nvPicPr>
          <p:cNvPr id="50191" name="Picture 15" descr="V Mezzanotti AFT-IFTIM_LOG_4-bd"/>
          <p:cNvPicPr>
            <a:picLocks noChangeAspect="1" noChangeArrowheads="1"/>
          </p:cNvPicPr>
          <p:nvPr/>
        </p:nvPicPr>
        <p:blipFill>
          <a:blip r:embed="rId12" cstate="print"/>
          <a:srcRect l="11150" t="22221" r="10802" b="33334"/>
          <a:stretch>
            <a:fillRect/>
          </a:stretch>
        </p:blipFill>
        <p:spPr bwMode="auto">
          <a:xfrm>
            <a:off x="1143000" y="1524000"/>
            <a:ext cx="1066800" cy="914400"/>
          </a:xfrm>
          <a:prstGeom prst="rect">
            <a:avLst/>
          </a:prstGeom>
          <a:noFill/>
        </p:spPr>
      </p:pic>
      <p:pic>
        <p:nvPicPr>
          <p:cNvPr id="50193" name="Picture 17" descr="Retour Logistiqu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5575" y="5943600"/>
            <a:ext cx="911225" cy="3921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2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7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2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7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2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7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2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7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8" grpId="0" build="p" autoUpdateAnimBg="0" advAuto="0"/>
      <p:bldP spid="50189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d Apres Bac vert adapt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03" name="Picture 3" descr="Fd Apres Bac vert adapt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04" name="Picture 4" descr="Fd Apres Bac vert adapt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05" name="Picture 5" descr="Fd Apres Bac vert adapt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06" name="Picture 6" descr="Fd Apres Bac-Gd cadre Vert adap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07" name="Picture 7" descr="AFT_IFTIM_QUADRI vec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6400800"/>
            <a:ext cx="1438275" cy="355600"/>
          </a:xfrm>
          <a:prstGeom prst="rect">
            <a:avLst/>
          </a:prstGeom>
          <a:noFill/>
        </p:spPr>
      </p:pic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1828800" y="6553200"/>
            <a:ext cx="5562600" cy="0"/>
          </a:xfrm>
          <a:prstGeom prst="line">
            <a:avLst/>
          </a:prstGeom>
          <a:noFill/>
          <a:ln w="9525">
            <a:solidFill>
              <a:srgbClr val="293C8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51209" name="Picture 9" descr="wwwtracetonchemin Bleu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6477000"/>
            <a:ext cx="1676400" cy="104775"/>
          </a:xfrm>
          <a:prstGeom prst="rect">
            <a:avLst/>
          </a:prstGeom>
          <a:noFill/>
        </p:spPr>
      </p:pic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1079500" y="8382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80000"/>
              </a:lnSpc>
            </a:pPr>
            <a:r>
              <a:rPr lang="fr-FR" sz="3000">
                <a:solidFill>
                  <a:srgbClr val="293C81"/>
                </a:solidFill>
              </a:rPr>
              <a:t>Commercial </a:t>
            </a:r>
            <a:r>
              <a:rPr lang="fr-FR" sz="2800">
                <a:solidFill>
                  <a:srgbClr val="293C81"/>
                </a:solidFill>
              </a:rPr>
              <a:t>- prestation logistique</a:t>
            </a:r>
            <a:r>
              <a:rPr lang="fr-FR" sz="2400">
                <a:solidFill>
                  <a:srgbClr val="293C81"/>
                </a:solidFill>
              </a:rPr>
              <a:t> (h/f)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1143000" y="2971800"/>
            <a:ext cx="3657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b="1">
                <a:solidFill>
                  <a:srgbClr val="293C81"/>
                </a:solidFill>
              </a:rPr>
              <a:t>Que fait-il ?</a:t>
            </a:r>
            <a:endParaRPr lang="fr-FR" sz="1400"/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Est chargé de commercialiser la prestation</a:t>
            </a:r>
            <a:br>
              <a:rPr lang="fr-FR" sz="1300"/>
            </a:br>
            <a:r>
              <a:rPr lang="fr-FR" sz="1300"/>
              <a:t>  logistique au sein d’entreprises industrielles </a:t>
            </a:r>
            <a:br>
              <a:rPr lang="fr-FR" sz="1300"/>
            </a:br>
            <a:r>
              <a:rPr lang="fr-FR" sz="1300"/>
              <a:t>  ou de sociétés ayant une activité logistique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Gère la relation client dans sa globalité</a:t>
            </a:r>
            <a:endParaRPr lang="fr-FR" sz="1200"/>
          </a:p>
          <a:p>
            <a:endParaRPr lang="fr-FR" sz="1000"/>
          </a:p>
          <a:p>
            <a:r>
              <a:rPr lang="fr-FR" b="1">
                <a:solidFill>
                  <a:srgbClr val="293C81"/>
                </a:solidFill>
              </a:rPr>
              <a:t>Comment le fait-il ?</a:t>
            </a:r>
            <a:endParaRPr lang="fr-FR" sz="1800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 Prospecte et suit la clientèle </a:t>
            </a:r>
            <a:br>
              <a:rPr lang="fr-FR" sz="1300"/>
            </a:br>
            <a:r>
              <a:rPr lang="fr-FR" sz="1300"/>
              <a:t>  dans le cadre d’une stratégie d’entreprise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Remonte les informations terrain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S’adapte aux demandes des clients </a:t>
            </a:r>
            <a:br>
              <a:rPr lang="fr-FR" sz="1300"/>
            </a:br>
            <a:r>
              <a:rPr lang="fr-FR" sz="1300"/>
              <a:t>  grâce à une parfaite connaissance </a:t>
            </a:r>
            <a:br>
              <a:rPr lang="fr-FR" sz="1300"/>
            </a:br>
            <a:r>
              <a:rPr lang="fr-FR" sz="1300"/>
              <a:t>  des produits</a:t>
            </a:r>
          </a:p>
          <a:p>
            <a:endParaRPr lang="fr-FR" sz="1300"/>
          </a:p>
          <a:p>
            <a:endParaRPr lang="fr-FR" sz="1300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4800600" y="1676400"/>
            <a:ext cx="350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b="1">
                <a:solidFill>
                  <a:srgbClr val="293C81"/>
                </a:solidFill>
              </a:rPr>
              <a:t>Quelles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sont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les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qualités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requises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?</a:t>
            </a:r>
            <a:endParaRPr lang="fr-FR" sz="1800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Persévérance, autonomie, </a:t>
            </a:r>
            <a:br>
              <a:rPr lang="fr-FR" sz="1300"/>
            </a:br>
            <a:r>
              <a:rPr lang="fr-FR" sz="1300"/>
              <a:t>  résistance au stress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Capacité d’écoute/d’animation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Bon relationnel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Polyvalence, anticipation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Bon négociateur</a:t>
            </a:r>
          </a:p>
          <a:p>
            <a:endParaRPr lang="fr-FR" sz="1000" b="1">
              <a:solidFill>
                <a:srgbClr val="293C81"/>
              </a:solidFill>
            </a:endParaRPr>
          </a:p>
          <a:p>
            <a:r>
              <a:rPr lang="fr-FR" b="1">
                <a:solidFill>
                  <a:srgbClr val="293C81"/>
                </a:solidFill>
              </a:rPr>
              <a:t>Quelles évolutions ?</a:t>
            </a:r>
            <a:endParaRPr lang="fr-FR" sz="1800" b="1">
              <a:solidFill>
                <a:srgbClr val="293C81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Commercial grands comptes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Directeur commercial</a:t>
            </a:r>
            <a:endParaRPr lang="fr-FR" sz="1400"/>
          </a:p>
          <a:p>
            <a:endParaRPr lang="fr-FR" sz="1000"/>
          </a:p>
          <a:p>
            <a:r>
              <a:rPr lang="fr-FR" b="1">
                <a:solidFill>
                  <a:srgbClr val="293C81"/>
                </a:solidFill>
              </a:rPr>
              <a:t>Quelles formations ?</a:t>
            </a:r>
            <a:endParaRPr lang="fr-FR" sz="1800" b="1">
              <a:solidFill>
                <a:srgbClr val="293C81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>
                <a:solidFill>
                  <a:srgbClr val="231F20"/>
                </a:solidFill>
              </a:rPr>
              <a:t> </a:t>
            </a:r>
            <a:r>
              <a:rPr lang="fr-FR" sz="1300"/>
              <a:t>BTS Transport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BTS Négociation Relation Client </a:t>
            </a:r>
            <a:br>
              <a:rPr lang="fr-FR" sz="1300"/>
            </a:br>
            <a:r>
              <a:rPr lang="fr-FR" sz="1300"/>
              <a:t>  Spécialisation Transport Logistique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Titre RPTL (Responsable Production </a:t>
            </a:r>
            <a:br>
              <a:rPr lang="fr-FR" sz="1300"/>
            </a:br>
            <a:r>
              <a:rPr lang="fr-FR" sz="1300"/>
              <a:t>  Transport Logistique) de l'ISTELI (Institut</a:t>
            </a:r>
            <a:br>
              <a:rPr lang="fr-FR" sz="1300"/>
            </a:br>
            <a:r>
              <a:rPr lang="fr-FR" sz="1300"/>
              <a:t>  Supérieur du Transport Et de la Logistique</a:t>
            </a:r>
            <a:br>
              <a:rPr lang="fr-FR" sz="1300"/>
            </a:br>
            <a:r>
              <a:rPr lang="fr-FR" sz="1300"/>
              <a:t>  Internationale)</a:t>
            </a:r>
          </a:p>
        </p:txBody>
      </p:sp>
      <p:pic>
        <p:nvPicPr>
          <p:cNvPr id="51214" name="Picture 14" descr="Business_G_Launet_PhotoAlto-b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1524000"/>
            <a:ext cx="1828800" cy="1295400"/>
          </a:xfrm>
          <a:prstGeom prst="rect">
            <a:avLst/>
          </a:prstGeom>
          <a:noFill/>
        </p:spPr>
      </p:pic>
      <p:pic>
        <p:nvPicPr>
          <p:cNvPr id="51215" name="Picture 15" descr="commercial transport_vignette-bd"/>
          <p:cNvPicPr>
            <a:picLocks noChangeAspect="1" noChangeArrowheads="1"/>
          </p:cNvPicPr>
          <p:nvPr/>
        </p:nvPicPr>
        <p:blipFill>
          <a:blip r:embed="rId12" cstate="print"/>
          <a:srcRect t="7677" b="15355"/>
          <a:stretch>
            <a:fillRect/>
          </a:stretch>
        </p:blipFill>
        <p:spPr bwMode="auto">
          <a:xfrm>
            <a:off x="1143000" y="1524000"/>
            <a:ext cx="1123950" cy="1295400"/>
          </a:xfrm>
          <a:prstGeom prst="rect">
            <a:avLst/>
          </a:prstGeom>
          <a:noFill/>
        </p:spPr>
      </p:pic>
      <p:pic>
        <p:nvPicPr>
          <p:cNvPr id="51217" name="Picture 17" descr="Retour Logistique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5575" y="5943600"/>
            <a:ext cx="911225" cy="3921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2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7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2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7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2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7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2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7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2" grpId="0" build="p" autoUpdateAnimBg="0" advAuto="0"/>
      <p:bldP spid="51213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d Apres Bac vert adapt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2227" name="Picture 3" descr="Fd Apres Bac vert adapt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2228" name="Picture 4" descr="Fd Apres Bac vert adapt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2229" name="Picture 5" descr="Fd Apres Bac vert adapt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2230" name="Picture 6" descr="Fd Apres Bac-Gd cadre Vert adap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2231" name="Picture 7" descr="AFT_IFTIM_QUADRI vec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6400800"/>
            <a:ext cx="1438275" cy="355600"/>
          </a:xfrm>
          <a:prstGeom prst="rect">
            <a:avLst/>
          </a:prstGeom>
          <a:noFill/>
        </p:spPr>
      </p:pic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1828800" y="6553200"/>
            <a:ext cx="5562600" cy="0"/>
          </a:xfrm>
          <a:prstGeom prst="line">
            <a:avLst/>
          </a:prstGeom>
          <a:noFill/>
          <a:ln w="9525">
            <a:solidFill>
              <a:srgbClr val="293C8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52233" name="Picture 9" descr="wwwtracetonchemin Bleu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6477000"/>
            <a:ext cx="1676400" cy="104775"/>
          </a:xfrm>
          <a:prstGeom prst="rect">
            <a:avLst/>
          </a:prstGeom>
          <a:noFill/>
        </p:spPr>
      </p:pic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1079500" y="8382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80000"/>
              </a:lnSpc>
            </a:pPr>
            <a:r>
              <a:rPr lang="fr-FR" sz="3000">
                <a:solidFill>
                  <a:srgbClr val="293C81"/>
                </a:solidFill>
              </a:rPr>
              <a:t>Comptable gestionnaire</a:t>
            </a:r>
            <a:r>
              <a:rPr lang="fr-FR" sz="2400">
                <a:solidFill>
                  <a:srgbClr val="293C81"/>
                </a:solidFill>
              </a:rPr>
              <a:t> (h/f)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1143000" y="3200400"/>
            <a:ext cx="350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fr-FR" b="1">
                <a:solidFill>
                  <a:srgbClr val="293C81"/>
                </a:solidFill>
              </a:rPr>
              <a:t>Que fait-il ?</a:t>
            </a: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Traduit en chiffres l’activité de l’entreprise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Surveille les achats, les ventes, les charges,</a:t>
            </a:r>
            <a:br>
              <a:rPr lang="fr-FR" sz="1300"/>
            </a:br>
            <a:r>
              <a:rPr lang="fr-FR" sz="1300"/>
              <a:t>  les produits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Elabore le bilan et le compte de résultats</a:t>
            </a:r>
          </a:p>
          <a:p>
            <a:pPr>
              <a:lnSpc>
                <a:spcPct val="30000"/>
              </a:lnSpc>
            </a:pPr>
            <a:endParaRPr lang="fr-FR" sz="1400"/>
          </a:p>
          <a:p>
            <a:pPr>
              <a:lnSpc>
                <a:spcPct val="110000"/>
              </a:lnSpc>
            </a:pPr>
            <a:r>
              <a:rPr lang="fr-FR" b="1">
                <a:solidFill>
                  <a:srgbClr val="293C81"/>
                </a:solidFill>
              </a:rPr>
              <a:t>Comment le fait-il ?</a:t>
            </a:r>
            <a:endParaRPr lang="fr-FR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Travaille avec l’ensemble des services </a:t>
            </a:r>
            <a:br>
              <a:rPr lang="fr-FR" sz="1300"/>
            </a:br>
            <a:r>
              <a:rPr lang="fr-FR" sz="1300"/>
              <a:t>  de l’entreprise, en collaboration </a:t>
            </a:r>
            <a:br>
              <a:rPr lang="fr-FR" sz="1300"/>
            </a:br>
            <a:r>
              <a:rPr lang="fr-FR" sz="1300"/>
              <a:t>  avec son responsable de service </a:t>
            </a:r>
            <a:br>
              <a:rPr lang="fr-FR" sz="1300"/>
            </a:br>
            <a:r>
              <a:rPr lang="fr-FR" sz="1300"/>
              <a:t>  ou la direction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Effectue l’enregistrement des données</a:t>
            </a:r>
            <a:br>
              <a:rPr lang="fr-FR" sz="1300"/>
            </a:br>
            <a:r>
              <a:rPr lang="fr-FR" sz="1300"/>
              <a:t>  comptables à l’aide d’outils informatiques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4648200" y="1524000"/>
            <a:ext cx="350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b="1">
                <a:solidFill>
                  <a:srgbClr val="293C81"/>
                </a:solidFill>
              </a:rPr>
              <a:t>Quelles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sont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les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qualités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requises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?</a:t>
            </a:r>
            <a:endParaRPr lang="fr-FR" sz="1800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Rigueur et concentration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Sens des responsabilités et de l’organisation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Esprit d’analyse et de synthèse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Bonne connaissance des normes françaises </a:t>
            </a:r>
            <a:br>
              <a:rPr lang="fr-FR" sz="1300"/>
            </a:br>
            <a:r>
              <a:rPr lang="fr-FR" sz="1300"/>
              <a:t>  et internationales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Maîtrise de l’informatique de gestion </a:t>
            </a:r>
            <a:br>
              <a:rPr lang="fr-FR" sz="1300"/>
            </a:br>
            <a:r>
              <a:rPr lang="fr-FR" sz="1300"/>
              <a:t>  (finance, comptabilité)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Maîtrise de l’anglais s’il s’agit </a:t>
            </a:r>
            <a:br>
              <a:rPr lang="fr-FR" sz="1300"/>
            </a:br>
            <a:r>
              <a:rPr lang="fr-FR" sz="1300"/>
              <a:t>  d’un grand groupe</a:t>
            </a:r>
            <a:endParaRPr lang="fr-FR" sz="2400"/>
          </a:p>
          <a:p>
            <a:endParaRPr lang="fr-FR" sz="1000"/>
          </a:p>
          <a:p>
            <a:r>
              <a:rPr lang="fr-FR" b="1">
                <a:solidFill>
                  <a:srgbClr val="293C81"/>
                </a:solidFill>
              </a:rPr>
              <a:t>Quelles évolutions ?</a:t>
            </a:r>
            <a:endParaRPr lang="fr-FR" sz="1800" b="1">
              <a:solidFill>
                <a:srgbClr val="293C81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Contrôleur de gestion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Chef comptable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Responsable administratif ou financier</a:t>
            </a:r>
            <a:endParaRPr lang="fr-FR" sz="1400"/>
          </a:p>
          <a:p>
            <a:endParaRPr lang="fr-FR" sz="1000"/>
          </a:p>
          <a:p>
            <a:r>
              <a:rPr lang="fr-FR" b="1">
                <a:solidFill>
                  <a:srgbClr val="293C81"/>
                </a:solidFill>
              </a:rPr>
              <a:t>Quelles formations ?</a:t>
            </a:r>
            <a:endParaRPr lang="fr-FR" sz="1800" b="1">
              <a:solidFill>
                <a:srgbClr val="293C81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>
                <a:solidFill>
                  <a:srgbClr val="231F20"/>
                </a:solidFill>
              </a:rPr>
              <a:t> </a:t>
            </a:r>
            <a:r>
              <a:rPr lang="fr-FR" sz="1300"/>
              <a:t>Après un Bac +2,</a:t>
            </a:r>
            <a:r>
              <a:rPr lang="fr-FR" sz="1300">
                <a:solidFill>
                  <a:srgbClr val="231F20"/>
                </a:solidFill>
              </a:rPr>
              <a:t> formation « </a:t>
            </a:r>
            <a:r>
              <a:rPr lang="fr-FR" sz="1300"/>
              <a:t>Spécialisation </a:t>
            </a:r>
            <a:br>
              <a:rPr lang="fr-FR" sz="1300"/>
            </a:br>
            <a:r>
              <a:rPr lang="fr-FR" sz="1300"/>
              <a:t>  aux techniques de Gestion du Transport » </a:t>
            </a:r>
            <a:br>
              <a:rPr lang="fr-FR" sz="1300"/>
            </a:br>
            <a:r>
              <a:rPr lang="fr-FR" sz="1300"/>
              <a:t>  de l’IGCIT (Institut de Gestion Comptable </a:t>
            </a:r>
            <a:br>
              <a:rPr lang="fr-FR" sz="1300"/>
            </a:br>
            <a:r>
              <a:rPr lang="fr-FR" sz="1300"/>
              <a:t>  et Informatique du Transport)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BTS Comptabilité gestion</a:t>
            </a:r>
          </a:p>
        </p:txBody>
      </p:sp>
      <p:pic>
        <p:nvPicPr>
          <p:cNvPr id="52238" name="Picture 14" descr="comptable_transport02-bd"/>
          <p:cNvPicPr>
            <a:picLocks noChangeAspect="1" noChangeArrowheads="1"/>
          </p:cNvPicPr>
          <p:nvPr/>
        </p:nvPicPr>
        <p:blipFill>
          <a:blip r:embed="rId11" cstate="print"/>
          <a:srcRect t="5562" b="5446"/>
          <a:stretch>
            <a:fillRect/>
          </a:stretch>
        </p:blipFill>
        <p:spPr bwMode="auto">
          <a:xfrm>
            <a:off x="1143000" y="1524000"/>
            <a:ext cx="2667000" cy="1581150"/>
          </a:xfrm>
          <a:prstGeom prst="rect">
            <a:avLst/>
          </a:prstGeom>
          <a:noFill/>
        </p:spPr>
      </p:pic>
      <p:pic>
        <p:nvPicPr>
          <p:cNvPr id="52240" name="Picture 16" descr="Retour Logistique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5575" y="5943600"/>
            <a:ext cx="911225" cy="3921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7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7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2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7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2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7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6" grpId="0" build="p" autoUpdateAnimBg="0" advAuto="0"/>
      <p:bldP spid="52237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Fd Apres Bac vert adapt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4277" name="Picture 5" descr="Fd Apres Bac vert adapt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4278" name="Picture 6" descr="Fd Apres Bac vert adapt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4279" name="Picture 7" descr="Fd Apres Bac vert adapt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4280" name="Picture 8" descr="Fd Apres Bac-Gd cadre Vert adap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4281" name="Picture 9" descr="AFT_IFTIM_QUADRI vec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6400800"/>
            <a:ext cx="1438275" cy="355600"/>
          </a:xfrm>
          <a:prstGeom prst="rect">
            <a:avLst/>
          </a:prstGeom>
          <a:noFill/>
        </p:spPr>
      </p:pic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1828800" y="6553200"/>
            <a:ext cx="5562600" cy="0"/>
          </a:xfrm>
          <a:prstGeom prst="line">
            <a:avLst/>
          </a:prstGeom>
          <a:noFill/>
          <a:ln w="9525">
            <a:solidFill>
              <a:srgbClr val="293C8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54283" name="Picture 11" descr="wwwtracetonchemin Bleu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6477000"/>
            <a:ext cx="1676400" cy="104775"/>
          </a:xfrm>
          <a:prstGeom prst="rect">
            <a:avLst/>
          </a:prstGeom>
          <a:noFill/>
        </p:spPr>
      </p:pic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1079500" y="8382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80000"/>
              </a:lnSpc>
            </a:pPr>
            <a:r>
              <a:rPr lang="fr-FR" sz="3000">
                <a:solidFill>
                  <a:srgbClr val="293C81"/>
                </a:solidFill>
              </a:rPr>
              <a:t>Gestionnaire de stocks</a:t>
            </a:r>
            <a:r>
              <a:rPr lang="fr-FR" sz="2400">
                <a:solidFill>
                  <a:srgbClr val="293C81"/>
                </a:solidFill>
              </a:rPr>
              <a:t> (h/f)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143000" y="2286000"/>
            <a:ext cx="388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fr-FR" b="1">
                <a:solidFill>
                  <a:srgbClr val="293C81"/>
                </a:solidFill>
              </a:rPr>
              <a:t>                       Que fait-il ?</a:t>
            </a:r>
          </a:p>
          <a:p>
            <a:r>
              <a:rPr lang="fr-FR" sz="1300">
                <a:solidFill>
                  <a:srgbClr val="DE2140"/>
                </a:solidFill>
              </a:rPr>
              <a:t>                             •</a:t>
            </a:r>
            <a:r>
              <a:rPr lang="fr-FR" sz="1300"/>
              <a:t> Gère et optimise les stocks</a:t>
            </a:r>
            <a:br>
              <a:rPr lang="fr-FR" sz="1300"/>
            </a:br>
            <a:r>
              <a:rPr lang="fr-FR" sz="1300"/>
              <a:t>                             </a:t>
            </a: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Définit et met en oeuvre </a:t>
            </a:r>
            <a:br>
              <a:rPr lang="fr-FR" sz="1300"/>
            </a:br>
            <a:r>
              <a:rPr lang="fr-FR" sz="1300"/>
              <a:t>                               les plans d'approvisionnement</a:t>
            </a:r>
          </a:p>
          <a:p>
            <a:pPr>
              <a:lnSpc>
                <a:spcPct val="30000"/>
              </a:lnSpc>
            </a:pPr>
            <a:endParaRPr lang="fr-FR" sz="1400"/>
          </a:p>
          <a:p>
            <a:pPr>
              <a:lnSpc>
                <a:spcPct val="110000"/>
              </a:lnSpc>
            </a:pPr>
            <a:r>
              <a:rPr lang="fr-FR" b="1">
                <a:solidFill>
                  <a:srgbClr val="293C81"/>
                </a:solidFill>
              </a:rPr>
              <a:t>Comment le fait-il ?</a:t>
            </a:r>
            <a:endParaRPr lang="fr-FR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Exerce son activité en relation avec les services </a:t>
            </a:r>
            <a:br>
              <a:rPr lang="fr-FR" sz="1300"/>
            </a:br>
            <a:r>
              <a:rPr lang="fr-FR" sz="1300"/>
              <a:t>  de production, d’approvisionnement, avec les</a:t>
            </a:r>
            <a:br>
              <a:rPr lang="fr-FR" sz="1300"/>
            </a:br>
            <a:r>
              <a:rPr lang="fr-FR" sz="1300"/>
              <a:t>  commerciaux de l’entreprise et les transporteurs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Joue un rôle d’interface entre le travail </a:t>
            </a:r>
            <a:br>
              <a:rPr lang="fr-FR" sz="1300"/>
            </a:br>
            <a:r>
              <a:rPr lang="fr-FR" sz="1300"/>
              <a:t>  de terrain et le travail administratif</a:t>
            </a:r>
          </a:p>
          <a:p>
            <a:endParaRPr lang="fr-FR" sz="1000"/>
          </a:p>
          <a:p>
            <a:r>
              <a:rPr lang="fr-FR" b="1">
                <a:solidFill>
                  <a:srgbClr val="293C81"/>
                </a:solidFill>
              </a:rPr>
              <a:t>Quelles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sont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les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qualités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requises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?</a:t>
            </a:r>
            <a:endParaRPr lang="fr-FR" sz="1800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Rigueur, sens de l’organisation, 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Sens du service, esprit d’équipe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Connaissance des produits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Maîtrise des outils informatiques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Connaissance des réglementations</a:t>
            </a:r>
            <a:br>
              <a:rPr lang="fr-FR" sz="1300"/>
            </a:br>
            <a:r>
              <a:rPr lang="fr-FR" sz="1300"/>
              <a:t>  douanières et de la législation des transports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5181600" y="1524000"/>
            <a:ext cx="3124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fr-FR" b="1">
              <a:solidFill>
                <a:srgbClr val="293C81"/>
              </a:solidFill>
            </a:endParaRPr>
          </a:p>
          <a:p>
            <a:r>
              <a:rPr lang="fr-FR" b="1">
                <a:solidFill>
                  <a:srgbClr val="293C81"/>
                </a:solidFill>
              </a:rPr>
              <a:t>Quelles évolutions ?</a:t>
            </a:r>
            <a:endParaRPr lang="fr-FR" sz="1800" b="1">
              <a:solidFill>
                <a:srgbClr val="293C81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Responsable logistique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Responsable d’entrepôt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Directeur des achats </a:t>
            </a:r>
            <a:br>
              <a:rPr lang="fr-FR" sz="1300"/>
            </a:br>
            <a:r>
              <a:rPr lang="fr-FR" sz="1300"/>
              <a:t>  ou des approvisionnements</a:t>
            </a:r>
            <a:endParaRPr lang="fr-FR" sz="1400"/>
          </a:p>
          <a:p>
            <a:endParaRPr lang="fr-FR" sz="1000"/>
          </a:p>
          <a:p>
            <a:r>
              <a:rPr lang="fr-FR" b="1">
                <a:solidFill>
                  <a:srgbClr val="293C81"/>
                </a:solidFill>
              </a:rPr>
              <a:t>Quelles formations ?</a:t>
            </a:r>
            <a:endParaRPr lang="fr-FR" sz="1800" b="1">
              <a:solidFill>
                <a:srgbClr val="293C81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 Bac Pro Exploitation des </a:t>
            </a:r>
            <a:br>
              <a:rPr lang="fr-FR" sz="1300"/>
            </a:br>
            <a:r>
              <a:rPr lang="fr-FR" sz="1300"/>
              <a:t>  transports ou logistique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 DUT Gestion Logistique et Transport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 TP TSMEL (Technicien Supérieur </a:t>
            </a:r>
            <a:br>
              <a:rPr lang="fr-FR" sz="1300"/>
            </a:br>
            <a:r>
              <a:rPr lang="fr-FR" sz="1300"/>
              <a:t>  en Méthodes et Exploitation</a:t>
            </a:r>
            <a:br>
              <a:rPr lang="fr-FR" sz="1300"/>
            </a:br>
            <a:r>
              <a:rPr lang="fr-FR" sz="1300"/>
              <a:t>  Logistique) 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 TP RPTL (Responsable Production</a:t>
            </a:r>
            <a:br>
              <a:rPr lang="fr-FR" sz="1300"/>
            </a:br>
            <a:r>
              <a:rPr lang="fr-FR" sz="1300"/>
              <a:t>  Transport Logistique) de l’ISTELI </a:t>
            </a:r>
            <a:br>
              <a:rPr lang="fr-FR" sz="1300"/>
            </a:br>
            <a:r>
              <a:rPr lang="fr-FR" sz="1300"/>
              <a:t>  (Institut Supérieur du Transport </a:t>
            </a:r>
            <a:br>
              <a:rPr lang="fr-FR" sz="1300"/>
            </a:br>
            <a:r>
              <a:rPr lang="fr-FR" sz="1300"/>
              <a:t>  Et de la Logistique Internationale)</a:t>
            </a:r>
          </a:p>
        </p:txBody>
      </p:sp>
      <p:pic>
        <p:nvPicPr>
          <p:cNvPr id="54291" name="Picture 19" descr="Retour Logistique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5575" y="5943600"/>
            <a:ext cx="911225" cy="392113"/>
          </a:xfrm>
          <a:prstGeom prst="rect">
            <a:avLst/>
          </a:prstGeom>
          <a:noFill/>
        </p:spPr>
      </p:pic>
      <p:pic>
        <p:nvPicPr>
          <p:cNvPr id="54292" name="Picture 20" descr="2006-02-07 AFT-IFTIM SotraPress 510 Bdef"/>
          <p:cNvPicPr>
            <a:picLocks noChangeAspect="1" noChangeArrowheads="1"/>
          </p:cNvPicPr>
          <p:nvPr/>
        </p:nvPicPr>
        <p:blipFill>
          <a:blip r:embed="rId13" cstate="print"/>
          <a:srcRect l="54256" t="4433" b="2493"/>
          <a:stretch>
            <a:fillRect/>
          </a:stretch>
        </p:blipFill>
        <p:spPr bwMode="auto">
          <a:xfrm>
            <a:off x="1143000" y="1524000"/>
            <a:ext cx="1182688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7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7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2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7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2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7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6" grpId="0" build="p" autoUpdateAnimBg="0" advAuto="0"/>
      <p:bldP spid="54287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d Apres Bac vert adapt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5299" name="Picture 3" descr="Fd Apres Bac vert adapt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5300" name="Picture 4" descr="Fd Apres Bac vert adapt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5301" name="Picture 5" descr="Fd Apres Bac vert adapt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5302" name="Picture 6" descr="Fd Apres Bac-Gd cadre Vert adap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5303" name="Picture 7" descr="AFT_IFTIM_QUADRI vec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6400800"/>
            <a:ext cx="1438275" cy="355600"/>
          </a:xfrm>
          <a:prstGeom prst="rect">
            <a:avLst/>
          </a:prstGeom>
          <a:noFill/>
        </p:spPr>
      </p:pic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1828800" y="6553200"/>
            <a:ext cx="5562600" cy="0"/>
          </a:xfrm>
          <a:prstGeom prst="line">
            <a:avLst/>
          </a:prstGeom>
          <a:noFill/>
          <a:ln w="9525">
            <a:solidFill>
              <a:srgbClr val="293C8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55305" name="Picture 9" descr="wwwtracetonchemin Bleu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6477000"/>
            <a:ext cx="1676400" cy="104775"/>
          </a:xfrm>
          <a:prstGeom prst="rect">
            <a:avLst/>
          </a:prstGeom>
          <a:noFill/>
        </p:spPr>
      </p:pic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1079500" y="8382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80000"/>
              </a:lnSpc>
            </a:pPr>
            <a:r>
              <a:rPr lang="fr-FR" sz="3000">
                <a:solidFill>
                  <a:srgbClr val="293C81"/>
                </a:solidFill>
              </a:rPr>
              <a:t>Responsable d’entrepôt</a:t>
            </a:r>
            <a:r>
              <a:rPr lang="fr-FR" sz="2400">
                <a:solidFill>
                  <a:srgbClr val="293C81"/>
                </a:solidFill>
              </a:rPr>
              <a:t> (h/f)</a:t>
            </a:r>
          </a:p>
        </p:txBody>
      </p:sp>
      <p:pic>
        <p:nvPicPr>
          <p:cNvPr id="55310" name="Picture 14" descr="responsable_entrepot-bd"/>
          <p:cNvPicPr>
            <a:picLocks noChangeAspect="1" noChangeArrowheads="1"/>
          </p:cNvPicPr>
          <p:nvPr/>
        </p:nvPicPr>
        <p:blipFill>
          <a:blip r:embed="rId11" cstate="print"/>
          <a:srcRect t="8884" b="32802"/>
          <a:stretch>
            <a:fillRect/>
          </a:stretch>
        </p:blipFill>
        <p:spPr bwMode="auto">
          <a:xfrm>
            <a:off x="1143000" y="1524000"/>
            <a:ext cx="2895600" cy="1103313"/>
          </a:xfrm>
          <a:prstGeom prst="rect">
            <a:avLst/>
          </a:prstGeom>
          <a:noFill/>
        </p:spPr>
      </p:pic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1143000" y="2743200"/>
            <a:ext cx="350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fr-FR" b="1">
                <a:solidFill>
                  <a:srgbClr val="293C81"/>
                </a:solidFill>
              </a:rPr>
              <a:t>Que fait-il ?</a:t>
            </a: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Organise et coordonne les opérations </a:t>
            </a:r>
            <a:br>
              <a:rPr lang="fr-FR" sz="1300"/>
            </a:br>
            <a:r>
              <a:rPr lang="fr-FR" sz="1300"/>
              <a:t>  de réception, d’entreposage, de préparation</a:t>
            </a:r>
            <a:br>
              <a:rPr lang="fr-FR" sz="1300"/>
            </a:br>
            <a:r>
              <a:rPr lang="fr-FR" sz="1300"/>
              <a:t>  de commandes et d’expédition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Supervise les commandes, s’assure de la</a:t>
            </a:r>
            <a:br>
              <a:rPr lang="fr-FR" sz="1300"/>
            </a:br>
            <a:r>
              <a:rPr lang="fr-FR" sz="1300"/>
              <a:t>  disponibilité et de la fiabilité des stocks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Encadre une équipe de plusieurs personnes</a:t>
            </a:r>
            <a:br>
              <a:rPr lang="fr-FR" sz="1300"/>
            </a:br>
            <a:r>
              <a:rPr lang="fr-FR" sz="1300"/>
              <a:t>  (caristes…)</a:t>
            </a:r>
          </a:p>
          <a:p>
            <a:pPr>
              <a:lnSpc>
                <a:spcPct val="30000"/>
              </a:lnSpc>
            </a:pPr>
            <a:endParaRPr lang="fr-FR" sz="1400"/>
          </a:p>
          <a:p>
            <a:pPr>
              <a:lnSpc>
                <a:spcPct val="110000"/>
              </a:lnSpc>
            </a:pPr>
            <a:r>
              <a:rPr lang="fr-FR" b="1">
                <a:solidFill>
                  <a:srgbClr val="293C81"/>
                </a:solidFill>
              </a:rPr>
              <a:t>Comment le fait-il ?</a:t>
            </a:r>
            <a:endParaRPr lang="fr-FR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Tient compte des impératifs de qualité </a:t>
            </a:r>
            <a:br>
              <a:rPr lang="fr-FR" sz="1300"/>
            </a:br>
            <a:r>
              <a:rPr lang="fr-FR" sz="1300"/>
              <a:t>  de productivité, de coût et de sécurité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Conçoit les modes d’organisation </a:t>
            </a:r>
            <a:br>
              <a:rPr lang="fr-FR" sz="1300"/>
            </a:br>
            <a:r>
              <a:rPr lang="fr-FR" sz="1300"/>
              <a:t>  du stockage et optimise les surfaces </a:t>
            </a:r>
            <a:br>
              <a:rPr lang="fr-FR" sz="1300"/>
            </a:br>
            <a:r>
              <a:rPr lang="fr-FR" sz="1300"/>
              <a:t>  et volumes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Utilise</a:t>
            </a:r>
            <a:r>
              <a:rPr lang="fr-FR" sz="600"/>
              <a:t> </a:t>
            </a:r>
            <a:r>
              <a:rPr lang="fr-FR" sz="1300"/>
              <a:t>les</a:t>
            </a:r>
            <a:r>
              <a:rPr lang="fr-FR" sz="600"/>
              <a:t> </a:t>
            </a:r>
            <a:r>
              <a:rPr lang="fr-FR" sz="1300"/>
              <a:t>nouveaux</a:t>
            </a:r>
            <a:r>
              <a:rPr lang="fr-FR" sz="600"/>
              <a:t> </a:t>
            </a:r>
            <a:r>
              <a:rPr lang="fr-FR" sz="1300"/>
              <a:t>moyens</a:t>
            </a:r>
            <a:r>
              <a:rPr lang="fr-FR" sz="600"/>
              <a:t> </a:t>
            </a:r>
            <a:r>
              <a:rPr lang="fr-FR" sz="1300"/>
              <a:t>de communication</a:t>
            </a:r>
            <a:endParaRPr lang="fr-FR" sz="2400"/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4724400" y="1752600"/>
            <a:ext cx="3505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b="1">
                <a:solidFill>
                  <a:srgbClr val="293C81"/>
                </a:solidFill>
              </a:rPr>
              <a:t>Quelles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sont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les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qualités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requises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?</a:t>
            </a:r>
            <a:endParaRPr lang="fr-FR" sz="1800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Capacités de gestion et d’organisation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Bonne maîtrise de l’outil informatique </a:t>
            </a:r>
            <a:br>
              <a:rPr lang="fr-FR" sz="1300"/>
            </a:br>
            <a:r>
              <a:rPr lang="fr-FR" sz="1300"/>
              <a:t>  et des logiciels spécifiques à l’entreposage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Sens du management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Connaissance d’une langue étrangère</a:t>
            </a:r>
            <a:br>
              <a:rPr lang="fr-FR" sz="1300"/>
            </a:br>
            <a:r>
              <a:rPr lang="fr-FR" sz="1300"/>
              <a:t>  (anglais conseillé)</a:t>
            </a:r>
            <a:endParaRPr lang="fr-FR" sz="2400"/>
          </a:p>
          <a:p>
            <a:endParaRPr lang="fr-FR" sz="1000"/>
          </a:p>
          <a:p>
            <a:r>
              <a:rPr lang="fr-FR" b="1">
                <a:solidFill>
                  <a:srgbClr val="293C81"/>
                </a:solidFill>
              </a:rPr>
              <a:t>Quelles évolutions ?</a:t>
            </a:r>
            <a:endParaRPr lang="fr-FR" sz="1800" b="1">
              <a:solidFill>
                <a:srgbClr val="293C81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Responsable logistique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Directeur logistique</a:t>
            </a:r>
            <a:endParaRPr lang="fr-FR" sz="1400"/>
          </a:p>
          <a:p>
            <a:endParaRPr lang="fr-FR" sz="1000"/>
          </a:p>
          <a:p>
            <a:r>
              <a:rPr lang="fr-FR" b="1">
                <a:solidFill>
                  <a:srgbClr val="293C81"/>
                </a:solidFill>
              </a:rPr>
              <a:t>Quelles formations ?</a:t>
            </a:r>
            <a:endParaRPr lang="fr-FR" sz="1800" b="1">
              <a:solidFill>
                <a:srgbClr val="293C81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>
                <a:solidFill>
                  <a:srgbClr val="231F20"/>
                </a:solidFill>
              </a:rPr>
              <a:t> </a:t>
            </a:r>
            <a:r>
              <a:rPr lang="fr-FR" sz="1300"/>
              <a:t>DUT Gestion Logistique et Transport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TP TSMEL (Technicien</a:t>
            </a:r>
            <a:br>
              <a:rPr lang="fr-FR" sz="1300"/>
            </a:br>
            <a:r>
              <a:rPr lang="fr-FR" sz="1300"/>
              <a:t>  Supérieur en Méthodes et Exploitation</a:t>
            </a:r>
            <a:br>
              <a:rPr lang="fr-FR" sz="1300"/>
            </a:br>
            <a:r>
              <a:rPr lang="fr-FR" sz="1300"/>
              <a:t>  Logistique)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Titre certifié Responsable en logistique</a:t>
            </a:r>
            <a:br>
              <a:rPr lang="fr-FR" sz="1300"/>
            </a:br>
            <a:r>
              <a:rPr lang="fr-FR" sz="1300"/>
              <a:t>  (CERELOG)</a:t>
            </a:r>
            <a:endParaRPr lang="fr-FR" sz="2400"/>
          </a:p>
        </p:txBody>
      </p:sp>
      <p:pic>
        <p:nvPicPr>
          <p:cNvPr id="55313" name="Picture 17" descr="Retour Logistique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5575" y="5943600"/>
            <a:ext cx="911225" cy="3921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2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7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2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7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5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2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7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3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2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1" grpId="0" build="p" autoUpdateAnimBg="0" advAuto="0"/>
      <p:bldP spid="55312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Fd General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5" name="Picture 15" descr="Fd General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6" name="Picture 16" descr="Fd General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39" name="Picture 19" descr="Fd General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6" name="Picture 6" descr="AFT_IFTIM_QUADRI vec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6400800"/>
            <a:ext cx="1438275" cy="355600"/>
          </a:xfrm>
          <a:prstGeom prst="rect">
            <a:avLst/>
          </a:prstGeom>
          <a:noFill/>
        </p:spPr>
      </p:pic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828800" y="6553200"/>
            <a:ext cx="5562600" cy="0"/>
          </a:xfrm>
          <a:prstGeom prst="line">
            <a:avLst/>
          </a:prstGeom>
          <a:noFill/>
          <a:ln w="9525">
            <a:solidFill>
              <a:srgbClr val="C7003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5128" name="Picture 8" descr="wwwtracetonchemin Rou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" y="6477000"/>
            <a:ext cx="1676400" cy="104775"/>
          </a:xfrm>
          <a:prstGeom prst="rect">
            <a:avLst/>
          </a:prstGeom>
          <a:noFill/>
        </p:spPr>
      </p:pic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219200" y="755650"/>
            <a:ext cx="74676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80000"/>
              </a:lnSpc>
            </a:pPr>
            <a:r>
              <a:rPr lang="fr-FR" sz="3200">
                <a:solidFill>
                  <a:srgbClr val="293C81"/>
                </a:solidFill>
                <a:cs typeface="Times New Roman" pitchFamily="18" charset="0"/>
              </a:rPr>
              <a:t>Le secteur du transport </a:t>
            </a:r>
            <a:br>
              <a:rPr lang="fr-FR" sz="3200">
                <a:solidFill>
                  <a:srgbClr val="293C81"/>
                </a:solidFill>
                <a:cs typeface="Times New Roman" pitchFamily="18" charset="0"/>
              </a:rPr>
            </a:br>
            <a:r>
              <a:rPr lang="fr-FR" sz="3200">
                <a:solidFill>
                  <a:srgbClr val="293C81"/>
                </a:solidFill>
                <a:cs typeface="Times New Roman" pitchFamily="18" charset="0"/>
              </a:rPr>
              <a:t>et de la logistique</a:t>
            </a:r>
            <a:endParaRPr lang="fr-FR" sz="4400" b="1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143000" y="1965325"/>
            <a:ext cx="6934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fr-FR" sz="2000">
                <a:solidFill>
                  <a:srgbClr val="DE2140"/>
                </a:solidFill>
              </a:rPr>
              <a:t>•</a:t>
            </a:r>
            <a:r>
              <a:rPr lang="fr-FR" sz="2000">
                <a:solidFill>
                  <a:srgbClr val="000000"/>
                </a:solidFill>
              </a:rPr>
              <a:t> Avec l’avènement du commerce électronique et la prise</a:t>
            </a:r>
            <a:br>
              <a:rPr lang="fr-FR" sz="2000">
                <a:solidFill>
                  <a:srgbClr val="000000"/>
                </a:solidFill>
              </a:rPr>
            </a:br>
            <a:r>
              <a:rPr lang="fr-FR" sz="2000">
                <a:solidFill>
                  <a:srgbClr val="000000"/>
                </a:solidFill>
              </a:rPr>
              <a:t>  en compte du développement durable, l’univers du</a:t>
            </a:r>
            <a:br>
              <a:rPr lang="fr-FR" sz="2000">
                <a:solidFill>
                  <a:srgbClr val="000000"/>
                </a:solidFill>
              </a:rPr>
            </a:br>
            <a:r>
              <a:rPr lang="fr-FR" sz="2000">
                <a:solidFill>
                  <a:srgbClr val="000000"/>
                </a:solidFill>
              </a:rPr>
              <a:t>  transport et de la logistique connaît, depuis 2 ans,</a:t>
            </a:r>
            <a:br>
              <a:rPr lang="fr-FR" sz="2000">
                <a:solidFill>
                  <a:srgbClr val="000000"/>
                </a:solidFill>
              </a:rPr>
            </a:br>
            <a:r>
              <a:rPr lang="fr-FR" sz="2000">
                <a:solidFill>
                  <a:srgbClr val="000000"/>
                </a:solidFill>
              </a:rPr>
              <a:t>  </a:t>
            </a:r>
            <a:r>
              <a:rPr lang="fr-FR" sz="2000" b="1">
                <a:solidFill>
                  <a:srgbClr val="293C81"/>
                </a:solidFill>
              </a:rPr>
              <a:t>une phase de mutation et d’expansion extraordinaire</a:t>
            </a:r>
            <a:r>
              <a:rPr lang="fr-FR" sz="20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143000" y="3810000"/>
            <a:ext cx="6934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/>
            <a:r>
              <a:rPr lang="fr-FR" sz="2000">
                <a:solidFill>
                  <a:srgbClr val="DE2140"/>
                </a:solidFill>
              </a:rPr>
              <a:t>•</a:t>
            </a:r>
            <a:r>
              <a:rPr lang="fr-FR" sz="2000">
                <a:solidFill>
                  <a:srgbClr val="000000"/>
                </a:solidFill>
              </a:rPr>
              <a:t> Qu’il s’agisse de transport de marchandises ou de</a:t>
            </a:r>
            <a:br>
              <a:rPr lang="fr-FR" sz="2000">
                <a:solidFill>
                  <a:srgbClr val="000000"/>
                </a:solidFill>
              </a:rPr>
            </a:br>
            <a:r>
              <a:rPr lang="fr-FR" sz="2000">
                <a:solidFill>
                  <a:srgbClr val="000000"/>
                </a:solidFill>
              </a:rPr>
              <a:t>  voyageurs, ou de gestion globale de la chaîne logistique,</a:t>
            </a:r>
            <a:br>
              <a:rPr lang="fr-FR" sz="2000">
                <a:solidFill>
                  <a:srgbClr val="000000"/>
                </a:solidFill>
              </a:rPr>
            </a:br>
            <a:r>
              <a:rPr lang="fr-FR" sz="2000">
                <a:solidFill>
                  <a:srgbClr val="000000"/>
                </a:solidFill>
              </a:rPr>
              <a:t>  </a:t>
            </a:r>
            <a:r>
              <a:rPr lang="fr-FR" sz="2000" b="1">
                <a:solidFill>
                  <a:srgbClr val="293C81"/>
                </a:solidFill>
              </a:rPr>
              <a:t>le secteur offre aujourd’hui de multiples et nouvelles</a:t>
            </a:r>
            <a:br>
              <a:rPr lang="fr-FR" sz="2000" b="1">
                <a:solidFill>
                  <a:srgbClr val="293C81"/>
                </a:solidFill>
              </a:rPr>
            </a:br>
            <a:r>
              <a:rPr lang="fr-FR" sz="2000" b="1">
                <a:solidFill>
                  <a:srgbClr val="293C81"/>
                </a:solidFill>
              </a:rPr>
              <a:t>  perspectives de carrières</a:t>
            </a:r>
            <a:r>
              <a:rPr lang="fr-FR" sz="2000">
                <a:solidFill>
                  <a:srgbClr val="000000"/>
                </a:solidFill>
              </a:rPr>
              <a:t>, aux hommes comme aux</a:t>
            </a:r>
            <a:br>
              <a:rPr lang="fr-FR" sz="2000">
                <a:solidFill>
                  <a:srgbClr val="000000"/>
                </a:solidFill>
              </a:rPr>
            </a:br>
            <a:r>
              <a:rPr lang="fr-FR" sz="2000">
                <a:solidFill>
                  <a:srgbClr val="000000"/>
                </a:solidFill>
              </a:rPr>
              <a:t>  femmes, et ce, quel que soit leur niveau de compétences.</a:t>
            </a:r>
          </a:p>
        </p:txBody>
      </p:sp>
      <p:pic>
        <p:nvPicPr>
          <p:cNvPr id="5133" name="Picture 13" descr="Retour Sommaire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152400"/>
            <a:ext cx="911225" cy="3921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2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 build="p" autoUpdateAnimBg="0"/>
      <p:bldP spid="513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d Apres Bac vert adapt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6323" name="Picture 3" descr="Fd Apres Bac vert adapt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6324" name="Picture 4" descr="Fd Apres Bac vert adapt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6325" name="Picture 5" descr="Fd Apres Bac vert adapt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6326" name="Picture 6" descr="Fd Apres Bac-Gd cadre Vert adap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6327" name="Picture 7" descr="AFT_IFTIM_QUADRI vec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6400800"/>
            <a:ext cx="1438275" cy="355600"/>
          </a:xfrm>
          <a:prstGeom prst="rect">
            <a:avLst/>
          </a:prstGeom>
          <a:noFill/>
        </p:spPr>
      </p:pic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1828800" y="6553200"/>
            <a:ext cx="5562600" cy="0"/>
          </a:xfrm>
          <a:prstGeom prst="line">
            <a:avLst/>
          </a:prstGeom>
          <a:noFill/>
          <a:ln w="9525">
            <a:solidFill>
              <a:srgbClr val="293C8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56329" name="Picture 9" descr="wwwtracetonchemin Bleu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6477000"/>
            <a:ext cx="1676400" cy="104775"/>
          </a:xfrm>
          <a:prstGeom prst="rect">
            <a:avLst/>
          </a:prstGeom>
          <a:noFill/>
        </p:spPr>
      </p:pic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1079500" y="8382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80000"/>
              </a:lnSpc>
            </a:pPr>
            <a:r>
              <a:rPr lang="fr-FR" sz="3000">
                <a:solidFill>
                  <a:srgbClr val="293C81"/>
                </a:solidFill>
              </a:rPr>
              <a:t>Responsable logistique</a:t>
            </a:r>
            <a:r>
              <a:rPr lang="fr-FR" sz="2400">
                <a:solidFill>
                  <a:srgbClr val="293C81"/>
                </a:solidFill>
              </a:rPr>
              <a:t> (h/f)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1143000" y="2362200"/>
            <a:ext cx="3657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fr-FR" b="1">
                <a:solidFill>
                  <a:srgbClr val="293C81"/>
                </a:solidFill>
              </a:rPr>
              <a:t>Que fait-il ?</a:t>
            </a:r>
            <a:endParaRPr lang="fr-FR" sz="1400"/>
          </a:p>
          <a:p>
            <a:pPr>
              <a:lnSpc>
                <a:spcPct val="90000"/>
              </a:lnSpc>
            </a:pP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Optimise les flux, les surfaces de stockage, </a:t>
            </a:r>
            <a:br>
              <a:rPr lang="fr-FR" sz="1300"/>
            </a:br>
            <a:r>
              <a:rPr lang="fr-FR" sz="1300"/>
              <a:t>  les étapes du transport, les délais </a:t>
            </a:r>
            <a:br>
              <a:rPr lang="fr-FR" sz="1300"/>
            </a:br>
            <a:r>
              <a:rPr lang="fr-FR" sz="1300"/>
              <a:t>  et les manutentions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Maîtrise</a:t>
            </a:r>
            <a:r>
              <a:rPr lang="fr-FR" sz="600"/>
              <a:t> </a:t>
            </a:r>
            <a:r>
              <a:rPr lang="fr-FR" sz="1300"/>
              <a:t>et</a:t>
            </a:r>
            <a:r>
              <a:rPr lang="fr-FR" sz="600"/>
              <a:t> </a:t>
            </a:r>
            <a:r>
              <a:rPr lang="fr-FR" sz="1300"/>
              <a:t>réduit</a:t>
            </a:r>
            <a:r>
              <a:rPr lang="fr-FR" sz="600"/>
              <a:t> </a:t>
            </a:r>
            <a:r>
              <a:rPr lang="fr-FR" sz="1300"/>
              <a:t>les</a:t>
            </a:r>
            <a:r>
              <a:rPr lang="fr-FR" sz="600"/>
              <a:t> </a:t>
            </a:r>
            <a:r>
              <a:rPr lang="fr-FR" sz="1300"/>
              <a:t>coûts</a:t>
            </a:r>
            <a:r>
              <a:rPr lang="fr-FR" sz="600"/>
              <a:t> </a:t>
            </a:r>
            <a:r>
              <a:rPr lang="fr-FR" sz="1300"/>
              <a:t>de</a:t>
            </a:r>
            <a:r>
              <a:rPr lang="fr-FR" sz="600"/>
              <a:t> </a:t>
            </a:r>
            <a:r>
              <a:rPr lang="fr-FR" sz="1300"/>
              <a:t>la</a:t>
            </a:r>
            <a:r>
              <a:rPr lang="fr-FR" sz="600"/>
              <a:t> </a:t>
            </a:r>
            <a:r>
              <a:rPr lang="fr-FR" sz="1300"/>
              <a:t>chaîne</a:t>
            </a:r>
            <a:r>
              <a:rPr lang="fr-FR" sz="600"/>
              <a:t> </a:t>
            </a:r>
            <a:r>
              <a:rPr lang="fr-FR" sz="1300"/>
              <a:t>logistique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Exerce au niveau opérationnel et fonctionnel 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Réalise des études logistiques/stratégiques</a:t>
            </a:r>
            <a:endParaRPr lang="fr-FR" sz="1200"/>
          </a:p>
          <a:p>
            <a:pPr>
              <a:lnSpc>
                <a:spcPct val="90000"/>
              </a:lnSpc>
            </a:pPr>
            <a:endParaRPr lang="fr-FR" sz="800"/>
          </a:p>
          <a:p>
            <a:pPr>
              <a:lnSpc>
                <a:spcPct val="90000"/>
              </a:lnSpc>
            </a:pPr>
            <a:r>
              <a:rPr lang="fr-FR" b="1">
                <a:solidFill>
                  <a:srgbClr val="293C81"/>
                </a:solidFill>
              </a:rPr>
              <a:t>Comment le fait-il ?</a:t>
            </a:r>
            <a:endParaRPr lang="fr-FR" sz="1800" b="1">
              <a:solidFill>
                <a:srgbClr val="293D82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 Gère tous les flux d’informations nécessaires </a:t>
            </a:r>
            <a:br>
              <a:rPr lang="fr-FR" sz="1300"/>
            </a:br>
            <a:r>
              <a:rPr lang="fr-FR" sz="1300"/>
              <a:t>  à sa mission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Intègre les impératifs du marketing, </a:t>
            </a:r>
            <a:br>
              <a:rPr lang="fr-FR" sz="1300"/>
            </a:br>
            <a:r>
              <a:rPr lang="fr-FR" sz="1300"/>
              <a:t>  de la production, des ventes, des finances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Propose une stratégie globale de production, </a:t>
            </a:r>
            <a:br>
              <a:rPr lang="fr-FR" sz="1300"/>
            </a:br>
            <a:r>
              <a:rPr lang="fr-FR" sz="1300"/>
              <a:t>  de stockage, de transport et de qualité de </a:t>
            </a:r>
            <a:br>
              <a:rPr lang="fr-FR" sz="1300"/>
            </a:br>
            <a:r>
              <a:rPr lang="fr-FR" sz="1300"/>
              <a:t>  service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Utilise la robotique pour l’automatisation</a:t>
            </a:r>
            <a:br>
              <a:rPr lang="fr-FR" sz="1300"/>
            </a:br>
            <a:r>
              <a:rPr lang="fr-FR" sz="1300"/>
              <a:t>  de la production, du stockage, de la préparation</a:t>
            </a:r>
            <a:br>
              <a:rPr lang="fr-FR" sz="1300"/>
            </a:br>
            <a:r>
              <a:rPr lang="fr-FR" sz="1300"/>
              <a:t>  des commandes, l’informatique pour</a:t>
            </a:r>
            <a:br>
              <a:rPr lang="fr-FR" sz="1300"/>
            </a:br>
            <a:r>
              <a:rPr lang="fr-FR" sz="1300"/>
              <a:t>  l’optimisation des tournées, la gestion </a:t>
            </a:r>
            <a:br>
              <a:rPr lang="fr-FR" sz="1300"/>
            </a:br>
            <a:r>
              <a:rPr lang="fr-FR" sz="1300"/>
              <a:t>  des stocks et l’implantation d’entrepôts</a:t>
            </a:r>
          </a:p>
          <a:p>
            <a:pPr>
              <a:lnSpc>
                <a:spcPct val="90000"/>
              </a:lnSpc>
            </a:pPr>
            <a:endParaRPr lang="fr-FR" sz="1300"/>
          </a:p>
          <a:p>
            <a:pPr>
              <a:lnSpc>
                <a:spcPct val="90000"/>
              </a:lnSpc>
            </a:pPr>
            <a:endParaRPr lang="fr-FR" sz="1300"/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4876800" y="1447800"/>
            <a:ext cx="3505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endParaRPr lang="fr-FR" sz="800" b="1">
              <a:solidFill>
                <a:srgbClr val="293C81"/>
              </a:solidFill>
            </a:endParaRPr>
          </a:p>
          <a:p>
            <a:pPr>
              <a:lnSpc>
                <a:spcPct val="90000"/>
              </a:lnSpc>
            </a:pPr>
            <a:r>
              <a:rPr lang="fr-FR" b="1">
                <a:solidFill>
                  <a:srgbClr val="293C81"/>
                </a:solidFill>
              </a:rPr>
              <a:t>Quelles</a:t>
            </a:r>
            <a:r>
              <a:rPr lang="fr-FR" sz="6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sont</a:t>
            </a:r>
            <a:r>
              <a:rPr lang="fr-FR" sz="6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les</a:t>
            </a:r>
            <a:r>
              <a:rPr lang="fr-FR" sz="6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qualités</a:t>
            </a:r>
            <a:r>
              <a:rPr lang="fr-FR" sz="6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requises</a:t>
            </a:r>
            <a:r>
              <a:rPr lang="fr-FR" sz="6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?</a:t>
            </a:r>
            <a:endParaRPr lang="fr-FR" sz="1800" b="1">
              <a:solidFill>
                <a:srgbClr val="293D82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Rigueur, organisation, pragmatisme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Sens du service, réactivité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Disponibilité, autonomie, bon relationnel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Capacités de management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Maîtrise d’une ou de plusieurs langues</a:t>
            </a:r>
            <a:br>
              <a:rPr lang="fr-FR" sz="1300"/>
            </a:br>
            <a:r>
              <a:rPr lang="fr-FR" sz="1300"/>
              <a:t>  étrangères</a:t>
            </a:r>
          </a:p>
          <a:p>
            <a:pPr>
              <a:lnSpc>
                <a:spcPct val="90000"/>
              </a:lnSpc>
            </a:pPr>
            <a:endParaRPr lang="fr-FR" sz="800" b="1">
              <a:solidFill>
                <a:srgbClr val="293C81"/>
              </a:solidFill>
            </a:endParaRPr>
          </a:p>
          <a:p>
            <a:pPr>
              <a:lnSpc>
                <a:spcPct val="90000"/>
              </a:lnSpc>
            </a:pPr>
            <a:r>
              <a:rPr lang="fr-FR" b="1">
                <a:solidFill>
                  <a:srgbClr val="293C81"/>
                </a:solidFill>
              </a:rPr>
              <a:t>Quelles évolutions ?</a:t>
            </a:r>
            <a:endParaRPr lang="fr-FR" sz="1800" b="1">
              <a:solidFill>
                <a:srgbClr val="293C81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Directeur logistique</a:t>
            </a:r>
            <a:endParaRPr lang="fr-FR" sz="1400"/>
          </a:p>
          <a:p>
            <a:pPr>
              <a:lnSpc>
                <a:spcPct val="90000"/>
              </a:lnSpc>
            </a:pPr>
            <a:endParaRPr lang="fr-FR" sz="800"/>
          </a:p>
          <a:p>
            <a:pPr>
              <a:lnSpc>
                <a:spcPct val="90000"/>
              </a:lnSpc>
            </a:pPr>
            <a:r>
              <a:rPr lang="fr-FR" b="1">
                <a:solidFill>
                  <a:srgbClr val="293C81"/>
                </a:solidFill>
              </a:rPr>
              <a:t>Quelles formations ?</a:t>
            </a:r>
            <a:endParaRPr lang="fr-FR" sz="1800" b="1">
              <a:solidFill>
                <a:srgbClr val="293C81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>
                <a:solidFill>
                  <a:srgbClr val="231F20"/>
                </a:solidFill>
              </a:rPr>
              <a:t> </a:t>
            </a:r>
            <a:r>
              <a:rPr lang="fr-FR" sz="1300"/>
              <a:t>TP TSMEL (Technicien Sup. </a:t>
            </a:r>
            <a:br>
              <a:rPr lang="fr-FR" sz="1300"/>
            </a:br>
            <a:r>
              <a:rPr lang="fr-FR" sz="1300"/>
              <a:t>  en Méthodes et Exploitation Logistique)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>
                <a:solidFill>
                  <a:srgbClr val="231F20"/>
                </a:solidFill>
              </a:rPr>
              <a:t> </a:t>
            </a:r>
            <a:r>
              <a:rPr lang="fr-FR" sz="1300"/>
              <a:t>DUT Gestion Logistique et Transport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>
                <a:solidFill>
                  <a:srgbClr val="231F20"/>
                </a:solidFill>
              </a:rPr>
              <a:t> </a:t>
            </a:r>
            <a:r>
              <a:rPr lang="fr-FR" sz="1300"/>
              <a:t>Titre certifié Responsable en logistique</a:t>
            </a:r>
            <a:br>
              <a:rPr lang="fr-FR" sz="1300"/>
            </a:br>
            <a:r>
              <a:rPr lang="fr-FR" sz="1300"/>
              <a:t>   (CERELOG)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>
                <a:solidFill>
                  <a:srgbClr val="231F20"/>
                </a:solidFill>
              </a:rPr>
              <a:t> </a:t>
            </a:r>
            <a:r>
              <a:rPr lang="fr-FR" sz="1300"/>
              <a:t>Titre Manager Transport Logistique </a:t>
            </a:r>
            <a:br>
              <a:rPr lang="fr-FR" sz="1300"/>
            </a:br>
            <a:r>
              <a:rPr lang="fr-FR" sz="1300"/>
              <a:t>  et Commerce International de l’ISTELI </a:t>
            </a:r>
            <a:br>
              <a:rPr lang="fr-FR" sz="1300"/>
            </a:br>
            <a:r>
              <a:rPr lang="fr-FR" sz="1300"/>
              <a:t>  (Institut Sup. du Transport Et de </a:t>
            </a:r>
            <a:br>
              <a:rPr lang="fr-FR" sz="1300"/>
            </a:br>
            <a:r>
              <a:rPr lang="fr-FR" sz="1300"/>
              <a:t>  la Logistique Internationale)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>
                <a:solidFill>
                  <a:srgbClr val="231F20"/>
                </a:solidFill>
              </a:rPr>
              <a:t> </a:t>
            </a:r>
            <a:r>
              <a:rPr lang="fr-FR" sz="1300"/>
              <a:t>Mastère spécialisé Management </a:t>
            </a:r>
            <a:br>
              <a:rPr lang="fr-FR" sz="1300"/>
            </a:br>
            <a:r>
              <a:rPr lang="fr-FR" sz="1300"/>
              <a:t>  des systèmes logistiques de l’IML </a:t>
            </a:r>
            <a:br>
              <a:rPr lang="fr-FR" sz="1300"/>
            </a:br>
            <a:r>
              <a:rPr lang="fr-FR" sz="1300"/>
              <a:t>  (Institut international du Management </a:t>
            </a:r>
            <a:br>
              <a:rPr lang="fr-FR" sz="1300"/>
            </a:br>
            <a:r>
              <a:rPr lang="fr-FR" sz="1300"/>
              <a:t>  pour la  Logistique) en formation continue</a:t>
            </a:r>
          </a:p>
        </p:txBody>
      </p:sp>
      <p:pic>
        <p:nvPicPr>
          <p:cNvPr id="56337" name="Picture 17" descr="Retour Logistique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5575" y="5943600"/>
            <a:ext cx="911225" cy="392113"/>
          </a:xfrm>
          <a:prstGeom prst="rect">
            <a:avLst/>
          </a:prstGeom>
          <a:noFill/>
        </p:spPr>
      </p:pic>
      <p:pic>
        <p:nvPicPr>
          <p:cNvPr id="56338" name="Picture 18" descr="responsable_entrepot01-bd"/>
          <p:cNvPicPr>
            <a:picLocks noChangeAspect="1" noChangeArrowheads="1"/>
          </p:cNvPicPr>
          <p:nvPr/>
        </p:nvPicPr>
        <p:blipFill>
          <a:blip r:embed="rId13" cstate="print"/>
          <a:srcRect t="19690" b="43269"/>
          <a:stretch>
            <a:fillRect/>
          </a:stretch>
        </p:blipFill>
        <p:spPr bwMode="auto">
          <a:xfrm>
            <a:off x="1143000" y="1524000"/>
            <a:ext cx="137160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7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7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3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2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3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7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3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2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3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7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2" grpId="0" build="p" autoUpdateAnimBg="0" advAuto="0"/>
      <p:bldP spid="56333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d General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Fd General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" descr="AFT_IFTIM_QUADRI ve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6400800"/>
            <a:ext cx="1438275" cy="355600"/>
          </a:xfrm>
          <a:prstGeom prst="rect">
            <a:avLst/>
          </a:prstGeom>
          <a:noFill/>
        </p:spPr>
      </p:pic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1828800" y="6553200"/>
            <a:ext cx="5562600" cy="0"/>
          </a:xfrm>
          <a:prstGeom prst="line">
            <a:avLst/>
          </a:prstGeom>
          <a:noFill/>
          <a:ln w="9525">
            <a:solidFill>
              <a:srgbClr val="C7003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7174" name="Picture 6" descr="wwwtracetonchemin Rou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6477000"/>
            <a:ext cx="1676400" cy="104775"/>
          </a:xfrm>
          <a:prstGeom prst="rect">
            <a:avLst/>
          </a:prstGeom>
          <a:noFill/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219200" y="755650"/>
            <a:ext cx="56388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</a:pPr>
            <a:r>
              <a:rPr lang="fr-FR" sz="3200">
                <a:solidFill>
                  <a:srgbClr val="293C81"/>
                </a:solidFill>
                <a:cs typeface="Times New Roman" pitchFamily="18" charset="0"/>
              </a:rPr>
              <a:t>Les vraies et fausses idées </a:t>
            </a:r>
            <a:br>
              <a:rPr lang="fr-FR" sz="3200">
                <a:solidFill>
                  <a:srgbClr val="293C81"/>
                </a:solidFill>
                <a:cs typeface="Times New Roman" pitchFamily="18" charset="0"/>
              </a:rPr>
            </a:br>
            <a:r>
              <a:rPr lang="fr-FR" sz="1800">
                <a:solidFill>
                  <a:srgbClr val="293C81"/>
                </a:solidFill>
                <a:cs typeface="Times New Roman" pitchFamily="18" charset="0"/>
              </a:rPr>
              <a:t>sur le secteur du transport et de la logistique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143000" y="1676400"/>
            <a:ext cx="6248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600"/>
              <a:t>Le transport et la logistique recrutent.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143000" y="2225675"/>
            <a:ext cx="7086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293C81"/>
                </a:solidFill>
              </a:rPr>
              <a:t>Vrai :</a:t>
            </a:r>
            <a:r>
              <a:rPr lang="fr-FR" sz="1400">
                <a:solidFill>
                  <a:srgbClr val="293C81"/>
                </a:solidFill>
              </a:rPr>
              <a:t> Plus d’une dizaine de milliers de personnes par an.</a:t>
            </a:r>
          </a:p>
          <a:p>
            <a:pPr algn="dist">
              <a:spcBef>
                <a:spcPct val="50000"/>
              </a:spcBef>
            </a:pPr>
            <a:r>
              <a:rPr lang="fr-FR" sz="1400"/>
              <a:t>Avec le départ en retraite des générations du Baby boom, cela devrait continuer. L'évolution future des métiers et des compétences, en logistique notamment, </a:t>
            </a:r>
            <a:br>
              <a:rPr lang="fr-FR" sz="1400"/>
            </a:br>
            <a:r>
              <a:rPr lang="fr-FR" sz="1400"/>
              <a:t>met de plus en plus l'accent sur la maîtrise des nouvelles technologies.</a:t>
            </a:r>
            <a:endParaRPr lang="fr-FR" sz="1400" b="1"/>
          </a:p>
          <a:p>
            <a:pPr algn="dist">
              <a:spcBef>
                <a:spcPct val="50000"/>
              </a:spcBef>
            </a:pPr>
            <a:endParaRPr lang="fr-FR" sz="140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143000" y="3657600"/>
            <a:ext cx="647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600"/>
              <a:t>Le transport, ça pollue.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143000" y="4191000"/>
            <a:ext cx="70104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293C81"/>
                </a:solidFill>
              </a:rPr>
              <a:t>Vrai et faux :</a:t>
            </a:r>
            <a:r>
              <a:rPr lang="fr-FR" sz="1400">
                <a:solidFill>
                  <a:srgbClr val="293C81"/>
                </a:solidFill>
              </a:rPr>
              <a:t> Le transport de marchandises n'intervient que dans 6 % </a:t>
            </a:r>
            <a:br>
              <a:rPr lang="fr-FR" sz="1400">
                <a:solidFill>
                  <a:srgbClr val="293C81"/>
                </a:solidFill>
              </a:rPr>
            </a:br>
            <a:r>
              <a:rPr lang="fr-FR" sz="1400">
                <a:solidFill>
                  <a:srgbClr val="293C81"/>
                </a:solidFill>
              </a:rPr>
              <a:t>                      des émissions de CO2.</a:t>
            </a:r>
            <a:endParaRPr lang="fr-FR" sz="1400"/>
          </a:p>
          <a:p>
            <a:pPr algn="dist">
              <a:spcBef>
                <a:spcPct val="50000"/>
              </a:spcBef>
            </a:pPr>
            <a:r>
              <a:rPr lang="fr-FR" sz="1400"/>
              <a:t>Ce sont les véhicules des particuliers qui en pourcentage, polluent le plus. </a:t>
            </a:r>
            <a:br>
              <a:rPr lang="fr-FR" sz="1400"/>
            </a:br>
            <a:r>
              <a:rPr lang="fr-FR" sz="1400"/>
              <a:t>Tout dépend donc de quel type de transport l'on parle… Il faut savoir que depuis 1960, pour une puissance moyenne multipliée par 3, un camion consomme 2 fois moins, </a:t>
            </a:r>
            <a:br>
              <a:rPr lang="fr-FR" sz="1400"/>
            </a:br>
            <a:r>
              <a:rPr lang="fr-FR" sz="1400"/>
              <a:t>et en 15 ans, les émissions polluantes ont diminué de 50 %.</a:t>
            </a:r>
          </a:p>
        </p:txBody>
      </p:sp>
      <p:pic>
        <p:nvPicPr>
          <p:cNvPr id="7181" name="Picture 13" descr="Icone suit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228600"/>
            <a:ext cx="838200" cy="2143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build="p" autoUpdateAnimBg="0"/>
      <p:bldP spid="7177" grpId="0" build="p" autoUpdateAnimBg="0"/>
      <p:bldP spid="7178" grpId="0" build="p" autoUpdateAnimBg="0"/>
      <p:bldP spid="717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d General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AFT_IFTIM_QUADRI ve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400800"/>
            <a:ext cx="1438275" cy="355600"/>
          </a:xfrm>
          <a:prstGeom prst="rect">
            <a:avLst/>
          </a:prstGeom>
          <a:noFill/>
        </p:spPr>
      </p:pic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828800" y="6553200"/>
            <a:ext cx="5562600" cy="0"/>
          </a:xfrm>
          <a:prstGeom prst="line">
            <a:avLst/>
          </a:prstGeom>
          <a:noFill/>
          <a:ln w="9525">
            <a:solidFill>
              <a:srgbClr val="C7003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8197" name="Picture 5" descr="wwwtracetonchemin Rou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6477000"/>
            <a:ext cx="1676400" cy="104775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219200" y="755650"/>
            <a:ext cx="74676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</a:pPr>
            <a:r>
              <a:rPr lang="fr-FR" sz="3200">
                <a:solidFill>
                  <a:srgbClr val="293C81"/>
                </a:solidFill>
                <a:cs typeface="Times New Roman" pitchFamily="18" charset="0"/>
              </a:rPr>
              <a:t>Les vraies et fausses idées </a:t>
            </a:r>
            <a:br>
              <a:rPr lang="fr-FR" sz="3200">
                <a:solidFill>
                  <a:srgbClr val="293C81"/>
                </a:solidFill>
                <a:cs typeface="Times New Roman" pitchFamily="18" charset="0"/>
              </a:rPr>
            </a:br>
            <a:r>
              <a:rPr lang="fr-FR" sz="1800">
                <a:solidFill>
                  <a:srgbClr val="293C81"/>
                </a:solidFill>
                <a:cs typeface="Times New Roman" pitchFamily="18" charset="0"/>
              </a:rPr>
              <a:t>sur le secteur du transport et de la logistique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143000" y="1708150"/>
            <a:ext cx="6858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fr-FR" sz="2600"/>
              <a:t>La logistique, en fait… </a:t>
            </a:r>
            <a:br>
              <a:rPr lang="fr-FR" sz="2600"/>
            </a:br>
            <a:r>
              <a:rPr lang="fr-FR" sz="2600"/>
              <a:t>on ne sait pas très bien ce que c'est.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143000" y="2514600"/>
            <a:ext cx="70866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293C81"/>
                </a:solidFill>
              </a:rPr>
              <a:t>Vrai </a:t>
            </a:r>
            <a:r>
              <a:rPr lang="fr-FR" sz="1400">
                <a:solidFill>
                  <a:srgbClr val="293C81"/>
                </a:solidFill>
              </a:rPr>
              <a:t>: Beaucoup de personnes ont une image assez floue de la logistique.</a:t>
            </a:r>
            <a:endParaRPr lang="fr-FR" sz="1400"/>
          </a:p>
          <a:p>
            <a:pPr algn="dist">
              <a:spcBef>
                <a:spcPct val="50000"/>
              </a:spcBef>
            </a:pPr>
            <a:r>
              <a:rPr lang="fr-FR" sz="1400"/>
              <a:t>Peut être parce que la Logistique n'est devenue une fonction à part entière, </a:t>
            </a:r>
            <a:br>
              <a:rPr lang="fr-FR" sz="1400"/>
            </a:br>
            <a:r>
              <a:rPr lang="fr-FR" sz="1400"/>
              <a:t>(et stratégique) dans la gestion des entreprises que depuis peu. La logistique </a:t>
            </a:r>
            <a:br>
              <a:rPr lang="fr-FR" sz="1400"/>
            </a:br>
            <a:r>
              <a:rPr lang="fr-FR" sz="1400"/>
              <a:t>ne se limite pas à l'entreposage ou à la manutention. Elle permet de suivre </a:t>
            </a:r>
            <a:br>
              <a:rPr lang="fr-FR" sz="1400"/>
            </a:br>
            <a:r>
              <a:rPr lang="fr-FR" sz="1400"/>
              <a:t>un produit depuis sa conception jusqu'à sa sortie d'usine, de piloter des flux </a:t>
            </a:r>
            <a:br>
              <a:rPr lang="fr-FR" sz="1400"/>
            </a:br>
            <a:r>
              <a:rPr lang="fr-FR" sz="1400"/>
              <a:t>physiques et d'informations, entre fournisseurs et producteurs, de fluidifier </a:t>
            </a:r>
            <a:br>
              <a:rPr lang="fr-FR" sz="1400"/>
            </a:br>
            <a:r>
              <a:rPr lang="fr-FR" sz="1400"/>
              <a:t>la production et d'optimiser les flux entre fournisseurs et distributeurs.</a:t>
            </a:r>
          </a:p>
          <a:p>
            <a:pPr>
              <a:spcBef>
                <a:spcPct val="50000"/>
              </a:spcBef>
            </a:pPr>
            <a:endParaRPr lang="fr-FR" sz="1400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143000" y="4375150"/>
            <a:ext cx="6477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fr-FR" sz="2600">
                <a:solidFill>
                  <a:srgbClr val="000000"/>
                </a:solidFill>
              </a:rPr>
              <a:t>Les métiers du transport et de la logistique sont des métiers d'hommes.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143000" y="5137150"/>
            <a:ext cx="6781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>
                <a:solidFill>
                  <a:srgbClr val="293C81"/>
                </a:solidFill>
              </a:rPr>
              <a:t>Vrai et faux :</a:t>
            </a:r>
            <a:r>
              <a:rPr lang="fr-FR" sz="1400">
                <a:solidFill>
                  <a:srgbClr val="293C81"/>
                </a:solidFill>
              </a:rPr>
              <a:t> Aujourd'hui, la proportion des femmes est de 44,10 % </a:t>
            </a:r>
            <a:br>
              <a:rPr lang="fr-FR" sz="1400">
                <a:solidFill>
                  <a:srgbClr val="293C81"/>
                </a:solidFill>
              </a:rPr>
            </a:br>
            <a:r>
              <a:rPr lang="fr-FR" sz="1400">
                <a:solidFill>
                  <a:srgbClr val="293C81"/>
                </a:solidFill>
              </a:rPr>
              <a:t>                      dans le transport sanitaire et de 21,70 % en transport routier </a:t>
            </a:r>
            <a:br>
              <a:rPr lang="fr-FR" sz="1400">
                <a:solidFill>
                  <a:srgbClr val="293C81"/>
                </a:solidFill>
              </a:rPr>
            </a:br>
            <a:r>
              <a:rPr lang="fr-FR" sz="1400">
                <a:solidFill>
                  <a:srgbClr val="293C81"/>
                </a:solidFill>
              </a:rPr>
              <a:t>                      de voyageurs.</a:t>
            </a:r>
          </a:p>
        </p:txBody>
      </p:sp>
      <p:pic>
        <p:nvPicPr>
          <p:cNvPr id="8205" name="Picture 13" descr="Retour Sommair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52400"/>
            <a:ext cx="911225" cy="3921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uild="p" autoUpdateAnimBg="0"/>
      <p:bldP spid="8200" grpId="0" build="p" autoUpdateAnimBg="0"/>
      <p:bldP spid="8201" grpId="0" build="p" autoUpdateAnimBg="0"/>
      <p:bldP spid="820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8" name="Picture 80" descr="Fd General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369" name="Picture 81" descr="Fd General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3" name="Picture 5" descr="AFT_IFTIM_QUADRI ve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6400800"/>
            <a:ext cx="1438275" cy="355600"/>
          </a:xfrm>
          <a:prstGeom prst="rect">
            <a:avLst/>
          </a:prstGeom>
          <a:noFill/>
        </p:spPr>
      </p:pic>
      <p:sp>
        <p:nvSpPr>
          <p:cNvPr id="12343" name="Rectangle 55"/>
          <p:cNvSpPr>
            <a:spLocks noChangeArrowheads="1"/>
          </p:cNvSpPr>
          <p:nvPr/>
        </p:nvSpPr>
        <p:spPr bwMode="auto">
          <a:xfrm>
            <a:off x="1219200" y="755650"/>
            <a:ext cx="74676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</a:pPr>
            <a:r>
              <a:rPr lang="fr-FR" sz="3200">
                <a:solidFill>
                  <a:srgbClr val="293C81"/>
                </a:solidFill>
                <a:cs typeface="Times New Roman" pitchFamily="18" charset="0"/>
              </a:rPr>
              <a:t>Transport de marchandises</a:t>
            </a:r>
            <a:endParaRPr lang="fr-FR" sz="3200" b="1">
              <a:solidFill>
                <a:srgbClr val="293C81"/>
              </a:solidFill>
              <a:cs typeface="Times New Roman" pitchFamily="18" charset="0"/>
            </a:endParaRPr>
          </a:p>
        </p:txBody>
      </p:sp>
      <p:sp>
        <p:nvSpPr>
          <p:cNvPr id="12345" name="Text Box 57"/>
          <p:cNvSpPr txBox="1">
            <a:spLocks noChangeArrowheads="1"/>
          </p:cNvSpPr>
          <p:nvPr/>
        </p:nvSpPr>
        <p:spPr bwMode="auto">
          <a:xfrm>
            <a:off x="3657600" y="28956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rgbClr val="293C81"/>
                </a:solidFill>
              </a:rPr>
              <a:t>Exploitation :</a:t>
            </a:r>
            <a:endParaRPr lang="fr-FR" sz="1200">
              <a:solidFill>
                <a:srgbClr val="000000"/>
              </a:solidFill>
              <a:latin typeface="Lucida Grande" pitchFamily="28" charset="0"/>
            </a:endParaRPr>
          </a:p>
        </p:txBody>
      </p:sp>
      <p:sp>
        <p:nvSpPr>
          <p:cNvPr id="12349" name="Line 61"/>
          <p:cNvSpPr>
            <a:spLocks noChangeShapeType="1"/>
          </p:cNvSpPr>
          <p:nvPr/>
        </p:nvSpPr>
        <p:spPr bwMode="auto">
          <a:xfrm>
            <a:off x="3657600" y="3248025"/>
            <a:ext cx="4552950" cy="0"/>
          </a:xfrm>
          <a:prstGeom prst="line">
            <a:avLst/>
          </a:prstGeom>
          <a:noFill/>
          <a:ln w="9525">
            <a:solidFill>
              <a:srgbClr val="293C8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2351" name="Picture 63" descr="TNT-L21-bd"/>
          <p:cNvPicPr>
            <a:picLocks noChangeArrowheads="1"/>
          </p:cNvPicPr>
          <p:nvPr/>
        </p:nvPicPr>
        <p:blipFill>
          <a:blip r:embed="rId6" cstate="print"/>
          <a:srcRect t="5070" r="1424" b="3284"/>
          <a:stretch>
            <a:fillRect/>
          </a:stretch>
        </p:blipFill>
        <p:spPr bwMode="auto">
          <a:xfrm>
            <a:off x="1219200" y="3124200"/>
            <a:ext cx="224155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53" name="Text Box 65"/>
          <p:cNvSpPr txBox="1">
            <a:spLocks noChangeArrowheads="1"/>
          </p:cNvSpPr>
          <p:nvPr/>
        </p:nvSpPr>
        <p:spPr bwMode="auto">
          <a:xfrm>
            <a:off x="3657600" y="3352800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r>
              <a:rPr lang="fr-FR" sz="1200" b="1">
                <a:solidFill>
                  <a:srgbClr val="293C81"/>
                </a:solidFill>
              </a:rPr>
              <a:t>Après Bac :</a:t>
            </a:r>
            <a:br>
              <a:rPr lang="fr-FR" sz="1200" b="1">
                <a:solidFill>
                  <a:srgbClr val="293C81"/>
                </a:solidFill>
              </a:rPr>
            </a:br>
            <a:r>
              <a:rPr lang="fr-FR" sz="1200" b="1">
                <a:solidFill>
                  <a:srgbClr val="DE2140"/>
                </a:solidFill>
              </a:rPr>
              <a:t>•</a:t>
            </a:r>
            <a:r>
              <a:rPr lang="fr-FR" sz="1200" b="1">
                <a:solidFill>
                  <a:srgbClr val="293C81"/>
                </a:solidFill>
              </a:rPr>
              <a:t> </a:t>
            </a:r>
            <a:r>
              <a:rPr lang="fr-FR" sz="1200">
                <a:solidFill>
                  <a:srgbClr val="000000"/>
                </a:solidFill>
              </a:rPr>
              <a:t>Agent d’exploitation</a:t>
            </a:r>
            <a:br>
              <a:rPr lang="fr-FR" sz="1200">
                <a:solidFill>
                  <a:srgbClr val="000000"/>
                </a:solidFill>
              </a:rPr>
            </a:br>
            <a:r>
              <a:rPr lang="fr-FR" sz="1200" b="1">
                <a:solidFill>
                  <a:srgbClr val="DE2140"/>
                </a:solidFill>
              </a:rPr>
              <a:t>•</a:t>
            </a:r>
            <a:r>
              <a:rPr lang="fr-FR" sz="1200">
                <a:solidFill>
                  <a:srgbClr val="000000"/>
                </a:solidFill>
              </a:rPr>
              <a:t> Commercial transport</a:t>
            </a:r>
            <a:br>
              <a:rPr lang="fr-FR" sz="1200">
                <a:solidFill>
                  <a:srgbClr val="000000"/>
                </a:solidFill>
              </a:rPr>
            </a:br>
            <a:r>
              <a:rPr lang="fr-FR" sz="1200" b="1">
                <a:solidFill>
                  <a:srgbClr val="DE2140"/>
                </a:solidFill>
              </a:rPr>
              <a:t>•</a:t>
            </a:r>
            <a:r>
              <a:rPr lang="fr-FR" sz="1200" b="1">
                <a:solidFill>
                  <a:srgbClr val="293C81"/>
                </a:solidFill>
              </a:rPr>
              <a:t> </a:t>
            </a:r>
            <a:r>
              <a:rPr lang="fr-FR" sz="1200">
                <a:solidFill>
                  <a:srgbClr val="000000"/>
                </a:solidFill>
              </a:rPr>
              <a:t>Comptable gestionnaire d’une entreprise de transport </a:t>
            </a:r>
            <a:br>
              <a:rPr lang="fr-FR" sz="1200">
                <a:solidFill>
                  <a:srgbClr val="000000"/>
                </a:solidFill>
              </a:rPr>
            </a:br>
            <a:r>
              <a:rPr lang="fr-FR" sz="1200" b="1">
                <a:solidFill>
                  <a:srgbClr val="DE2140"/>
                </a:solidFill>
              </a:rPr>
              <a:t>•</a:t>
            </a:r>
            <a:r>
              <a:rPr lang="fr-FR" sz="1200" b="1">
                <a:solidFill>
                  <a:srgbClr val="293C81"/>
                </a:solidFill>
              </a:rPr>
              <a:t> </a:t>
            </a:r>
            <a:r>
              <a:rPr lang="fr-FR" sz="1200">
                <a:solidFill>
                  <a:srgbClr val="000000"/>
                </a:solidFill>
              </a:rPr>
              <a:t>Conseiller à la sécurité (matières dangereuses)</a:t>
            </a:r>
            <a:br>
              <a:rPr lang="fr-FR" sz="1200">
                <a:solidFill>
                  <a:srgbClr val="000000"/>
                </a:solidFill>
              </a:rPr>
            </a:br>
            <a:r>
              <a:rPr lang="fr-FR" sz="1200" b="1">
                <a:solidFill>
                  <a:srgbClr val="DE2140"/>
                </a:solidFill>
              </a:rPr>
              <a:t>•</a:t>
            </a:r>
            <a:r>
              <a:rPr lang="fr-FR" sz="1200" b="1">
                <a:solidFill>
                  <a:srgbClr val="293C81"/>
                </a:solidFill>
              </a:rPr>
              <a:t> </a:t>
            </a:r>
            <a:r>
              <a:rPr lang="fr-FR" sz="1200">
                <a:solidFill>
                  <a:srgbClr val="000000"/>
                </a:solidFill>
              </a:rPr>
              <a:t>Directeur d’exploitation</a:t>
            </a:r>
            <a:br>
              <a:rPr lang="fr-FR" sz="1200">
                <a:solidFill>
                  <a:srgbClr val="000000"/>
                </a:solidFill>
              </a:rPr>
            </a:br>
            <a:r>
              <a:rPr lang="fr-FR" sz="1200" b="1">
                <a:solidFill>
                  <a:srgbClr val="DE2140"/>
                </a:solidFill>
              </a:rPr>
              <a:t>•</a:t>
            </a:r>
            <a:r>
              <a:rPr lang="fr-FR" sz="1200" b="1">
                <a:solidFill>
                  <a:srgbClr val="293C81"/>
                </a:solidFill>
              </a:rPr>
              <a:t> </a:t>
            </a:r>
            <a:r>
              <a:rPr lang="fr-FR" sz="1200">
                <a:solidFill>
                  <a:srgbClr val="000000"/>
                </a:solidFill>
              </a:rPr>
              <a:t>Technicien du transit et de la douane</a:t>
            </a:r>
          </a:p>
        </p:txBody>
      </p:sp>
      <p:sp>
        <p:nvSpPr>
          <p:cNvPr id="12357" name="Rectangle 6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657600" y="2438400"/>
            <a:ext cx="1447800" cy="152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58" name="Rectangle 7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657600" y="3535363"/>
            <a:ext cx="1524000" cy="152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59" name="Rectangle 7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657600" y="3733800"/>
            <a:ext cx="1600200" cy="152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60" name="Rectangle 7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657600" y="3913188"/>
            <a:ext cx="3733800" cy="152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61" name="Rectangle 7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657600" y="5378450"/>
            <a:ext cx="3276600" cy="152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62" name="Rectangle 7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657600" y="2590800"/>
            <a:ext cx="2590800" cy="17303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63" name="Rectangle 7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657600" y="5738813"/>
            <a:ext cx="2133600" cy="152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64" name="Rectangle 7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657600" y="4094163"/>
            <a:ext cx="3733800" cy="152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65" name="Rectangle 7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657600" y="4275138"/>
            <a:ext cx="2667000" cy="152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66" name="Rectangle 7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657600" y="4267200"/>
            <a:ext cx="1752600" cy="152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2367" name="Rectangle 7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657600" y="4451350"/>
            <a:ext cx="2667000" cy="1524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400"/>
          </a:p>
        </p:txBody>
      </p:sp>
      <p:sp>
        <p:nvSpPr>
          <p:cNvPr id="12370" name="Line 82"/>
          <p:cNvSpPr>
            <a:spLocks noChangeShapeType="1"/>
          </p:cNvSpPr>
          <p:nvPr/>
        </p:nvSpPr>
        <p:spPr bwMode="auto">
          <a:xfrm>
            <a:off x="1828800" y="6553200"/>
            <a:ext cx="5562600" cy="0"/>
          </a:xfrm>
          <a:prstGeom prst="line">
            <a:avLst/>
          </a:prstGeom>
          <a:noFill/>
          <a:ln w="9525">
            <a:solidFill>
              <a:srgbClr val="C7003C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2371" name="Picture 83" descr="wwwtracetonchemin Roug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200" y="6477000"/>
            <a:ext cx="1676400" cy="104775"/>
          </a:xfrm>
          <a:prstGeom prst="rect">
            <a:avLst/>
          </a:prstGeom>
          <a:noFill/>
        </p:spPr>
      </p:pic>
      <p:pic>
        <p:nvPicPr>
          <p:cNvPr id="12372" name="Picture 84" descr="Retour Page Secteurs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562600" y="1412875"/>
            <a:ext cx="914400" cy="1873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3" grpId="0" autoUpdateAnimBg="0"/>
      <p:bldP spid="12345" grpId="0" build="p" autoUpdateAnimBg="0" advAuto="0"/>
      <p:bldP spid="12349" grpId="0" animBg="1"/>
      <p:bldP spid="12353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d Apres Bac vert adapt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3" name="Picture 3" descr="Fd Apres Bac vert adapt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4" name="Picture 4" descr="Fd Apres Bac vert adapt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5" name="Picture 5" descr="Fd Apres Bac vert adapt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6" name="Picture 6" descr="Fd Apres Bac-Gd cadre Vert adap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7" name="Picture 7" descr="AFT_IFTIM_QUADRI vec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6400800"/>
            <a:ext cx="1438275" cy="355600"/>
          </a:xfrm>
          <a:prstGeom prst="rect">
            <a:avLst/>
          </a:prstGeom>
          <a:noFill/>
        </p:spPr>
      </p:pic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1828800" y="6553200"/>
            <a:ext cx="5562600" cy="0"/>
          </a:xfrm>
          <a:prstGeom prst="line">
            <a:avLst/>
          </a:prstGeom>
          <a:noFill/>
          <a:ln w="9525">
            <a:solidFill>
              <a:srgbClr val="293C8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5369" name="Picture 9" descr="wwwtracetonchemin Bleu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6477000"/>
            <a:ext cx="1676400" cy="104775"/>
          </a:xfrm>
          <a:prstGeom prst="rect">
            <a:avLst/>
          </a:prstGeom>
          <a:noFill/>
        </p:spPr>
      </p:pic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079500" y="8382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80000"/>
              </a:lnSpc>
            </a:pPr>
            <a:r>
              <a:rPr lang="fr-FR" sz="3000">
                <a:solidFill>
                  <a:srgbClr val="293C81"/>
                </a:solidFill>
              </a:rPr>
              <a:t>Agent d’exploitation</a:t>
            </a:r>
            <a:r>
              <a:rPr lang="fr-FR" sz="2400">
                <a:solidFill>
                  <a:srgbClr val="293C81"/>
                </a:solidFill>
              </a:rPr>
              <a:t> (h/f)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143000" y="1447800"/>
            <a:ext cx="3581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b="1">
                <a:solidFill>
                  <a:srgbClr val="293C81"/>
                </a:solidFill>
              </a:rPr>
              <a:t>Que fait-il ?</a:t>
            </a:r>
            <a:endParaRPr lang="fr-FR" sz="1400"/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Veille à l’acheminement </a:t>
            </a:r>
            <a:br>
              <a:rPr lang="fr-FR" sz="1300"/>
            </a:br>
            <a:r>
              <a:rPr lang="fr-FR" sz="1300"/>
              <a:t>  des marchandises et </a:t>
            </a:r>
            <a:br>
              <a:rPr lang="fr-FR" sz="1300"/>
            </a:br>
            <a:r>
              <a:rPr lang="fr-FR" sz="1300"/>
              <a:t>  à la satisfaction du client 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Veille au respect des </a:t>
            </a:r>
            <a:br>
              <a:rPr lang="fr-FR" sz="1300"/>
            </a:br>
            <a:r>
              <a:rPr lang="fr-FR" sz="1300"/>
              <a:t>  réglementations en </a:t>
            </a:r>
            <a:br>
              <a:rPr lang="fr-FR" sz="1300"/>
            </a:br>
            <a:r>
              <a:rPr lang="fr-FR" sz="1300"/>
              <a:t>  vigueur et de la sécurité</a:t>
            </a:r>
            <a:endParaRPr lang="fr-FR" sz="1200"/>
          </a:p>
          <a:p>
            <a:endParaRPr lang="fr-FR" sz="400"/>
          </a:p>
          <a:p>
            <a:r>
              <a:rPr lang="fr-FR" b="1">
                <a:solidFill>
                  <a:srgbClr val="293C81"/>
                </a:solidFill>
              </a:rPr>
              <a:t>Comment le fait-il ?</a:t>
            </a:r>
            <a:endParaRPr lang="fr-FR" sz="1800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 Coordonne l’activité des agents de conduite </a:t>
            </a:r>
            <a:br>
              <a:rPr lang="fr-FR" sz="1300"/>
            </a:br>
            <a:r>
              <a:rPr lang="fr-FR" sz="1300"/>
              <a:t>  et gère le parc de véhicules dans le respect</a:t>
            </a:r>
            <a:br>
              <a:rPr lang="fr-FR" sz="1300"/>
            </a:br>
            <a:r>
              <a:rPr lang="fr-FR" sz="1300"/>
              <a:t>  des consignes de sécurité liées </a:t>
            </a:r>
            <a:br>
              <a:rPr lang="fr-FR" sz="1300"/>
            </a:br>
            <a:r>
              <a:rPr lang="fr-FR" sz="1300"/>
              <a:t>  à la manutention transport 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Joue un rôle d’interface entre les clients </a:t>
            </a:r>
            <a:br>
              <a:rPr lang="fr-FR" sz="1300"/>
            </a:br>
            <a:r>
              <a:rPr lang="fr-FR" sz="1300"/>
              <a:t>  et les conducteurs 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Planifie, avec le service du matériel, </a:t>
            </a:r>
            <a:br>
              <a:rPr lang="fr-FR" sz="1300"/>
            </a:br>
            <a:r>
              <a:rPr lang="fr-FR" sz="1300"/>
              <a:t>  la maintenance des véhicules</a:t>
            </a:r>
          </a:p>
          <a:p>
            <a:endParaRPr lang="fr-FR" sz="400"/>
          </a:p>
          <a:p>
            <a:r>
              <a:rPr lang="fr-FR" b="1">
                <a:solidFill>
                  <a:srgbClr val="293C81"/>
                </a:solidFill>
              </a:rPr>
              <a:t>Quelles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sont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les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qualités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requises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?</a:t>
            </a:r>
            <a:endParaRPr lang="fr-FR" sz="1800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Rigueur, sens de l’initiative, réactivité 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Capacité d’adaptation aux diverses situations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Utilisation de l’outil informatique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Connaissance d’une langue étrangère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Capacité de gestion du stress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800600" y="1446213"/>
            <a:ext cx="36576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b="1">
                <a:solidFill>
                  <a:srgbClr val="293C81"/>
                </a:solidFill>
              </a:rPr>
              <a:t>Quelles évolutions ?</a:t>
            </a:r>
            <a:endParaRPr lang="fr-FR" sz="1800" b="1">
              <a:solidFill>
                <a:srgbClr val="293C81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 </a:t>
            </a:r>
            <a:r>
              <a:rPr lang="fr-FR" sz="1300"/>
              <a:t>Affréteur routier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Agent de transit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Technicien du transit et de la douane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Commercial transport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Directeur d’exploitation</a:t>
            </a:r>
            <a:r>
              <a:rPr lang="fr-FR" sz="1400"/>
              <a:t/>
            </a:r>
            <a:br>
              <a:rPr lang="fr-FR" sz="1400"/>
            </a:br>
            <a:r>
              <a:rPr lang="fr-FR" sz="1300">
                <a:solidFill>
                  <a:srgbClr val="DE2140"/>
                </a:solidFill>
              </a:rPr>
              <a:t>• </a:t>
            </a:r>
            <a:r>
              <a:rPr lang="fr-FR" sz="1300"/>
              <a:t>Responsable de parc</a:t>
            </a:r>
            <a:endParaRPr lang="fr-FR" sz="1000"/>
          </a:p>
          <a:p>
            <a:endParaRPr lang="fr-FR" sz="1000"/>
          </a:p>
          <a:p>
            <a:r>
              <a:rPr lang="fr-FR" b="1">
                <a:solidFill>
                  <a:srgbClr val="293C81"/>
                </a:solidFill>
              </a:rPr>
              <a:t>Quelles formations ?</a:t>
            </a:r>
            <a:endParaRPr lang="fr-FR" sz="1800" b="1">
              <a:solidFill>
                <a:srgbClr val="293C81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Bac Pro Exploitation des transports </a:t>
            </a:r>
            <a:br>
              <a:rPr lang="fr-FR" sz="1300"/>
            </a:br>
            <a:r>
              <a:rPr lang="fr-FR" sz="1300"/>
              <a:t>  ou logistique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TP Technicien d’Exploitation</a:t>
            </a:r>
            <a:br>
              <a:rPr lang="fr-FR" sz="1300"/>
            </a:br>
            <a:r>
              <a:rPr lang="fr-FR" sz="1300"/>
              <a:t>  en Transport de Marchandises (TETM)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BTS Transport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DUT Gestion Logistique et Transport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Titre TSTL (Technicien Sup. en</a:t>
            </a:r>
            <a:br>
              <a:rPr lang="fr-FR" sz="1300"/>
            </a:br>
            <a:r>
              <a:rPr lang="fr-FR" sz="1300"/>
              <a:t>  Transport Logistique) de l’ISTELI (Institut</a:t>
            </a:r>
            <a:br>
              <a:rPr lang="fr-FR" sz="1300"/>
            </a:br>
            <a:r>
              <a:rPr lang="fr-FR" sz="1300"/>
              <a:t>  Supérieur du Transport Et de la Logistique</a:t>
            </a:r>
            <a:br>
              <a:rPr lang="fr-FR" sz="1300"/>
            </a:br>
            <a:r>
              <a:rPr lang="fr-FR" sz="1300"/>
              <a:t>  Internationale)</a:t>
            </a:r>
          </a:p>
        </p:txBody>
      </p:sp>
      <p:pic>
        <p:nvPicPr>
          <p:cNvPr id="15376" name="Picture 16" descr="Retour Marchandises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" y="5867400"/>
            <a:ext cx="911225" cy="434975"/>
          </a:xfrm>
          <a:prstGeom prst="rect">
            <a:avLst/>
          </a:prstGeom>
          <a:noFill/>
        </p:spPr>
      </p:pic>
      <p:pic>
        <p:nvPicPr>
          <p:cNvPr id="15377" name="Picture 17" descr="2008_03_25_AFT-IFTIM_Tremblay_731petite"/>
          <p:cNvPicPr>
            <a:picLocks noChangeAspect="1" noChangeArrowheads="1"/>
          </p:cNvPicPr>
          <p:nvPr/>
        </p:nvPicPr>
        <p:blipFill>
          <a:blip r:embed="rId13" cstate="print"/>
          <a:srcRect l="11664" r="35660" b="21002"/>
          <a:stretch>
            <a:fillRect/>
          </a:stretch>
        </p:blipFill>
        <p:spPr bwMode="auto">
          <a:xfrm>
            <a:off x="3124200" y="1446213"/>
            <a:ext cx="1403350" cy="14033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7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7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2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7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2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7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build="p" autoUpdateAnimBg="0" advAuto="0"/>
      <p:bldP spid="15373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d Apres Bac vert adapt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7" name="Picture 3" descr="Fd Apres Bac vert adapt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8" name="Picture 4" descr="Fd Apres Bac vert adapt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9" name="Picture 5" descr="Fd Apres Bac vert adapt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0" name="Picture 6" descr="Fd Apres Bac-Gd cadre Vert adap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1" name="Picture 7" descr="AFT_IFTIM_QUADRI vec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6400800"/>
            <a:ext cx="1438275" cy="355600"/>
          </a:xfrm>
          <a:prstGeom prst="rect">
            <a:avLst/>
          </a:prstGeom>
          <a:noFill/>
        </p:spPr>
      </p:pic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828800" y="6553200"/>
            <a:ext cx="5562600" cy="0"/>
          </a:xfrm>
          <a:prstGeom prst="line">
            <a:avLst/>
          </a:prstGeom>
          <a:noFill/>
          <a:ln w="9525">
            <a:solidFill>
              <a:srgbClr val="293C8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6393" name="Picture 9" descr="wwwtracetonchemin Bleu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6477000"/>
            <a:ext cx="1676400" cy="104775"/>
          </a:xfrm>
          <a:prstGeom prst="rect">
            <a:avLst/>
          </a:prstGeom>
          <a:noFill/>
        </p:spPr>
      </p:pic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1079500" y="838200"/>
            <a:ext cx="56388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80000"/>
              </a:lnSpc>
            </a:pPr>
            <a:r>
              <a:rPr lang="fr-FR" sz="3000">
                <a:solidFill>
                  <a:srgbClr val="293C81"/>
                </a:solidFill>
              </a:rPr>
              <a:t>Commercial transport</a:t>
            </a:r>
            <a:r>
              <a:rPr lang="fr-FR" sz="2400">
                <a:solidFill>
                  <a:srgbClr val="293C81"/>
                </a:solidFill>
              </a:rPr>
              <a:t> (h/f)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1143000" y="2971800"/>
            <a:ext cx="3657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b="1">
                <a:solidFill>
                  <a:srgbClr val="293C81"/>
                </a:solidFill>
              </a:rPr>
              <a:t>Que fait-il ?</a:t>
            </a:r>
            <a:endParaRPr lang="fr-FR" sz="1400"/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Est chargé de commercialiser la prestation</a:t>
            </a:r>
            <a:br>
              <a:rPr lang="fr-FR" sz="1300"/>
            </a:br>
            <a:r>
              <a:rPr lang="fr-FR" sz="1300"/>
              <a:t>  transport et/ou logistique au sein d’entreprises</a:t>
            </a:r>
            <a:br>
              <a:rPr lang="fr-FR" sz="1300"/>
            </a:br>
            <a:r>
              <a:rPr lang="fr-FR" sz="1300"/>
              <a:t>  industrielles, commerciales ou de sociétés </a:t>
            </a:r>
            <a:br>
              <a:rPr lang="fr-FR" sz="1300"/>
            </a:br>
            <a:r>
              <a:rPr lang="fr-FR" sz="1300"/>
              <a:t>  ayant une activité transport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Gère la relation client dans sa globalité</a:t>
            </a:r>
            <a:endParaRPr lang="fr-FR" sz="1200"/>
          </a:p>
          <a:p>
            <a:endParaRPr lang="fr-FR" sz="1000"/>
          </a:p>
          <a:p>
            <a:r>
              <a:rPr lang="fr-FR" b="1">
                <a:solidFill>
                  <a:srgbClr val="293C81"/>
                </a:solidFill>
              </a:rPr>
              <a:t>Comment le fait-il ?</a:t>
            </a:r>
            <a:endParaRPr lang="fr-FR" sz="1800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 Prospecte et suit la clientèle </a:t>
            </a:r>
            <a:br>
              <a:rPr lang="fr-FR" sz="1300"/>
            </a:br>
            <a:r>
              <a:rPr lang="fr-FR" sz="1300"/>
              <a:t>  dans le cadre d’une stratégie d’entreprise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Remonte les informations terrain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S’adapte aux demandes des clients </a:t>
            </a:r>
            <a:br>
              <a:rPr lang="fr-FR" sz="1300"/>
            </a:br>
            <a:r>
              <a:rPr lang="fr-FR" sz="1300"/>
              <a:t>  et aux contraintes d’exploitation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Détient une parfaite connaissance </a:t>
            </a:r>
            <a:br>
              <a:rPr lang="fr-FR" sz="1300"/>
            </a:br>
            <a:r>
              <a:rPr lang="fr-FR" sz="1300"/>
              <a:t>  des produits</a:t>
            </a:r>
          </a:p>
          <a:p>
            <a:endParaRPr lang="fr-FR" sz="1300"/>
          </a:p>
          <a:p>
            <a:endParaRPr lang="fr-FR" sz="1300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4800600" y="1676400"/>
            <a:ext cx="350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b="1">
                <a:solidFill>
                  <a:srgbClr val="293C81"/>
                </a:solidFill>
              </a:rPr>
              <a:t>Quelles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sont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les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qualités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requises</a:t>
            </a:r>
            <a:r>
              <a:rPr lang="fr-FR" sz="6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?</a:t>
            </a:r>
            <a:endParaRPr lang="fr-FR" sz="1800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Capacité d’écoute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Autonomie, 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Bon relationnel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Capacité d’organisation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Anticipation 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Bon négociateur 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Résistance au stress</a:t>
            </a:r>
            <a:br>
              <a:rPr lang="fr-FR" sz="1300"/>
            </a:br>
            <a:endParaRPr lang="fr-FR" sz="1000" b="1">
              <a:solidFill>
                <a:srgbClr val="293C81"/>
              </a:solidFill>
            </a:endParaRPr>
          </a:p>
          <a:p>
            <a:r>
              <a:rPr lang="fr-FR" b="1">
                <a:solidFill>
                  <a:srgbClr val="293C81"/>
                </a:solidFill>
              </a:rPr>
              <a:t>Quelles évolutions ?</a:t>
            </a:r>
            <a:endParaRPr lang="fr-FR" sz="1800" b="1">
              <a:solidFill>
                <a:srgbClr val="293C81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Commercial grands comptes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Directeur commercial</a:t>
            </a:r>
            <a:endParaRPr lang="fr-FR" sz="1400"/>
          </a:p>
          <a:p>
            <a:endParaRPr lang="fr-FR" sz="1000"/>
          </a:p>
          <a:p>
            <a:r>
              <a:rPr lang="fr-FR" b="1">
                <a:solidFill>
                  <a:srgbClr val="293C81"/>
                </a:solidFill>
              </a:rPr>
              <a:t>Quelles formations ?</a:t>
            </a:r>
            <a:endParaRPr lang="fr-FR" sz="1800" b="1">
              <a:solidFill>
                <a:srgbClr val="293C81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>
                <a:solidFill>
                  <a:srgbClr val="231F20"/>
                </a:solidFill>
              </a:rPr>
              <a:t> </a:t>
            </a:r>
            <a:r>
              <a:rPr lang="fr-FR" sz="1300"/>
              <a:t>BTS Transport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BTS Négociation Relation Client </a:t>
            </a:r>
            <a:br>
              <a:rPr lang="fr-FR" sz="1300"/>
            </a:br>
            <a:r>
              <a:rPr lang="fr-FR" sz="1300"/>
              <a:t>  Spécialisation Transport Logistique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Titre RPTL (Responsable Production </a:t>
            </a:r>
            <a:br>
              <a:rPr lang="fr-FR" sz="1300"/>
            </a:br>
            <a:r>
              <a:rPr lang="fr-FR" sz="1300"/>
              <a:t>  Transport Logistique) de l'ISTELI (Institut</a:t>
            </a:r>
            <a:br>
              <a:rPr lang="fr-FR" sz="1300"/>
            </a:br>
            <a:r>
              <a:rPr lang="fr-FR" sz="1300"/>
              <a:t>  Supérieur du Transport Et de la Logistique</a:t>
            </a:r>
            <a:br>
              <a:rPr lang="fr-FR" sz="1300"/>
            </a:br>
            <a:r>
              <a:rPr lang="fr-FR" sz="1300"/>
              <a:t>  Internationale)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DUT Gestion Logistique et Transport</a:t>
            </a:r>
          </a:p>
        </p:txBody>
      </p:sp>
      <p:pic>
        <p:nvPicPr>
          <p:cNvPr id="16403" name="Picture 19" descr="Business_G_Launet_PhotoAlto-b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1524000"/>
            <a:ext cx="1828800" cy="1295400"/>
          </a:xfrm>
          <a:prstGeom prst="rect">
            <a:avLst/>
          </a:prstGeom>
          <a:noFill/>
        </p:spPr>
      </p:pic>
      <p:pic>
        <p:nvPicPr>
          <p:cNvPr id="16404" name="Picture 20" descr="commercial transport_vignette-bd"/>
          <p:cNvPicPr>
            <a:picLocks noChangeAspect="1" noChangeArrowheads="1"/>
          </p:cNvPicPr>
          <p:nvPr/>
        </p:nvPicPr>
        <p:blipFill>
          <a:blip r:embed="rId12" cstate="print"/>
          <a:srcRect t="7677" b="15355"/>
          <a:stretch>
            <a:fillRect/>
          </a:stretch>
        </p:blipFill>
        <p:spPr bwMode="auto">
          <a:xfrm>
            <a:off x="1143000" y="1524000"/>
            <a:ext cx="1123950" cy="1295400"/>
          </a:xfrm>
          <a:prstGeom prst="rect">
            <a:avLst/>
          </a:prstGeom>
          <a:noFill/>
        </p:spPr>
      </p:pic>
      <p:pic>
        <p:nvPicPr>
          <p:cNvPr id="16406" name="Picture 22" descr="Retour Marchandises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5867400"/>
            <a:ext cx="911225" cy="4349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7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7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2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7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2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7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2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7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2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7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 build="p" autoUpdateAnimBg="0" advAuto="0"/>
      <p:bldP spid="16402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d Apres Bac vert adapt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1" name="Picture 3" descr="Fd Apres Bac vert adapt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 descr="Fd Apres Bac vert adapt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3" name="Picture 5" descr="Fd Apres Bac vert adapt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4" name="Picture 6" descr="Fd Apres Bac-Gd cadre Vert adap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5" name="Picture 7" descr="AFT_IFTIM_QUADRI vec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6400800"/>
            <a:ext cx="1438275" cy="355600"/>
          </a:xfrm>
          <a:prstGeom prst="rect">
            <a:avLst/>
          </a:prstGeom>
          <a:noFill/>
        </p:spPr>
      </p:pic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1828800" y="6553200"/>
            <a:ext cx="5562600" cy="0"/>
          </a:xfrm>
          <a:prstGeom prst="line">
            <a:avLst/>
          </a:prstGeom>
          <a:noFill/>
          <a:ln w="9525">
            <a:solidFill>
              <a:srgbClr val="293C8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7417" name="Picture 9" descr="wwwtracetonchemin Bleu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6477000"/>
            <a:ext cx="1676400" cy="104775"/>
          </a:xfrm>
          <a:prstGeom prst="rect">
            <a:avLst/>
          </a:prstGeom>
          <a:noFill/>
        </p:spPr>
      </p:pic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1079500" y="8382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80000"/>
              </a:lnSpc>
            </a:pPr>
            <a:r>
              <a:rPr lang="fr-FR" sz="3000">
                <a:solidFill>
                  <a:srgbClr val="293C81"/>
                </a:solidFill>
              </a:rPr>
              <a:t>Comptable gestionnaire</a:t>
            </a:r>
            <a:r>
              <a:rPr lang="fr-FR" sz="2400">
                <a:solidFill>
                  <a:srgbClr val="293C81"/>
                </a:solidFill>
              </a:rPr>
              <a:t> (h/f)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1143000" y="3200400"/>
            <a:ext cx="350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fr-FR" b="1">
                <a:solidFill>
                  <a:srgbClr val="293C81"/>
                </a:solidFill>
              </a:rPr>
              <a:t>Que fait-il ?</a:t>
            </a: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Traduit en chiffres l’activité de l’entreprise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Surveille les achats, les ventes, les charges,</a:t>
            </a:r>
            <a:br>
              <a:rPr lang="fr-FR" sz="1300"/>
            </a:br>
            <a:r>
              <a:rPr lang="fr-FR" sz="1300"/>
              <a:t>  les produits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Elabore le bilan et le compte de résultats</a:t>
            </a:r>
          </a:p>
          <a:p>
            <a:pPr>
              <a:lnSpc>
                <a:spcPct val="30000"/>
              </a:lnSpc>
            </a:pPr>
            <a:endParaRPr lang="fr-FR" sz="1400"/>
          </a:p>
          <a:p>
            <a:pPr>
              <a:lnSpc>
                <a:spcPct val="110000"/>
              </a:lnSpc>
            </a:pPr>
            <a:r>
              <a:rPr lang="fr-FR" b="1">
                <a:solidFill>
                  <a:srgbClr val="293C81"/>
                </a:solidFill>
              </a:rPr>
              <a:t>Comment le fait-il ?</a:t>
            </a:r>
            <a:endParaRPr lang="fr-FR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Travaille avec l’ensemble des services </a:t>
            </a:r>
            <a:br>
              <a:rPr lang="fr-FR" sz="1300"/>
            </a:br>
            <a:r>
              <a:rPr lang="fr-FR" sz="1300"/>
              <a:t>  de l’entreprise, en collaboration </a:t>
            </a:r>
            <a:br>
              <a:rPr lang="fr-FR" sz="1300"/>
            </a:br>
            <a:r>
              <a:rPr lang="fr-FR" sz="1300"/>
              <a:t>  avec son responsable de service </a:t>
            </a:r>
            <a:br>
              <a:rPr lang="fr-FR" sz="1300"/>
            </a:br>
            <a:r>
              <a:rPr lang="fr-FR" sz="1300"/>
              <a:t>  ou la direction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Effectue l’enregistrement des données</a:t>
            </a:r>
            <a:br>
              <a:rPr lang="fr-FR" sz="1300"/>
            </a:br>
            <a:r>
              <a:rPr lang="fr-FR" sz="1300"/>
              <a:t>  comptables à l’aide d’outils informatiques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4648200" y="1524000"/>
            <a:ext cx="350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b="1">
                <a:solidFill>
                  <a:srgbClr val="293C81"/>
                </a:solidFill>
              </a:rPr>
              <a:t>Quelles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sont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les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qualités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requises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?</a:t>
            </a:r>
            <a:endParaRPr lang="fr-FR" sz="1800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Rigueur et concentration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Sens des responsabilités et de l’organisation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Esprit d’analyse et de synthèse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Bonne connaissance des normes françaises </a:t>
            </a:r>
            <a:br>
              <a:rPr lang="fr-FR" sz="1300"/>
            </a:br>
            <a:r>
              <a:rPr lang="fr-FR" sz="1300"/>
              <a:t>  et internationales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Maîtrise de l’informatique de gestion </a:t>
            </a:r>
            <a:br>
              <a:rPr lang="fr-FR" sz="1300"/>
            </a:br>
            <a:r>
              <a:rPr lang="fr-FR" sz="1300"/>
              <a:t>  (finance, comptabilité)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Maîtrise de l’anglais s’il s’agit </a:t>
            </a:r>
            <a:br>
              <a:rPr lang="fr-FR" sz="1300"/>
            </a:br>
            <a:r>
              <a:rPr lang="fr-FR" sz="1300"/>
              <a:t>  d’un grand groupe</a:t>
            </a:r>
            <a:endParaRPr lang="fr-FR" sz="2400"/>
          </a:p>
          <a:p>
            <a:endParaRPr lang="fr-FR" sz="1000"/>
          </a:p>
          <a:p>
            <a:r>
              <a:rPr lang="fr-FR" b="1">
                <a:solidFill>
                  <a:srgbClr val="293C81"/>
                </a:solidFill>
              </a:rPr>
              <a:t>Quelles évolutions ?</a:t>
            </a:r>
            <a:endParaRPr lang="fr-FR" sz="1800" b="1">
              <a:solidFill>
                <a:srgbClr val="293C81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Contrôleur de gestion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Chef comptable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Responsable administratif ou financier</a:t>
            </a:r>
            <a:endParaRPr lang="fr-FR" sz="1400"/>
          </a:p>
          <a:p>
            <a:endParaRPr lang="fr-FR" sz="1000"/>
          </a:p>
          <a:p>
            <a:r>
              <a:rPr lang="fr-FR" b="1">
                <a:solidFill>
                  <a:srgbClr val="293C81"/>
                </a:solidFill>
              </a:rPr>
              <a:t>Quelles formations ?</a:t>
            </a:r>
            <a:endParaRPr lang="fr-FR" sz="1800" b="1">
              <a:solidFill>
                <a:srgbClr val="293C81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>
                <a:solidFill>
                  <a:srgbClr val="231F20"/>
                </a:solidFill>
              </a:rPr>
              <a:t> </a:t>
            </a:r>
            <a:r>
              <a:rPr lang="fr-FR" sz="1300"/>
              <a:t>Après un Bac +2,</a:t>
            </a:r>
            <a:r>
              <a:rPr lang="fr-FR" sz="1300">
                <a:solidFill>
                  <a:srgbClr val="231F20"/>
                </a:solidFill>
              </a:rPr>
              <a:t> formation « </a:t>
            </a:r>
            <a:r>
              <a:rPr lang="fr-FR" sz="1300"/>
              <a:t>Spécialisation </a:t>
            </a:r>
            <a:br>
              <a:rPr lang="fr-FR" sz="1300"/>
            </a:br>
            <a:r>
              <a:rPr lang="fr-FR" sz="1300"/>
              <a:t>  aux techniques de Gestion du Transport » </a:t>
            </a:r>
            <a:br>
              <a:rPr lang="fr-FR" sz="1300"/>
            </a:br>
            <a:r>
              <a:rPr lang="fr-FR" sz="1300"/>
              <a:t>  de l’IGCIT (Institut de Gestion Comptable </a:t>
            </a:r>
            <a:br>
              <a:rPr lang="fr-FR" sz="1300"/>
            </a:br>
            <a:r>
              <a:rPr lang="fr-FR" sz="1300"/>
              <a:t>  et Informatique du Transport)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BTS Comptabilité gestion</a:t>
            </a:r>
          </a:p>
        </p:txBody>
      </p:sp>
      <p:pic>
        <p:nvPicPr>
          <p:cNvPr id="17429" name="Picture 21" descr="comptable_transport02-bd"/>
          <p:cNvPicPr>
            <a:picLocks noChangeAspect="1" noChangeArrowheads="1"/>
          </p:cNvPicPr>
          <p:nvPr/>
        </p:nvPicPr>
        <p:blipFill>
          <a:blip r:embed="rId11" cstate="print"/>
          <a:srcRect t="5562" b="5446"/>
          <a:stretch>
            <a:fillRect/>
          </a:stretch>
        </p:blipFill>
        <p:spPr bwMode="auto">
          <a:xfrm>
            <a:off x="1143000" y="1524000"/>
            <a:ext cx="2667000" cy="1581150"/>
          </a:xfrm>
          <a:prstGeom prst="rect">
            <a:avLst/>
          </a:prstGeom>
          <a:noFill/>
        </p:spPr>
      </p:pic>
      <p:pic>
        <p:nvPicPr>
          <p:cNvPr id="17431" name="Picture 23" descr="Retour Marchandise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5867400"/>
            <a:ext cx="911225" cy="4349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7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7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2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7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2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7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 build="p" autoUpdateAnimBg="0" advAuto="0"/>
      <p:bldP spid="17428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d Apres Bac vert adapt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5" name="Picture 3" descr="Fd Apres Bac vert adapt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6" name="Picture 4" descr="Fd Apres Bac vert adapt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7" name="Picture 5" descr="Fd Apres Bac vert adapt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8" name="Picture 6" descr="Fd Apres Bac vert adapt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9" name="Picture 7" descr="AFT_IFTIM_QUADRI vec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6400800"/>
            <a:ext cx="1438275" cy="355600"/>
          </a:xfrm>
          <a:prstGeom prst="rect">
            <a:avLst/>
          </a:prstGeom>
          <a:noFill/>
        </p:spPr>
      </p:pic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1828800" y="6553200"/>
            <a:ext cx="5562600" cy="0"/>
          </a:xfrm>
          <a:prstGeom prst="line">
            <a:avLst/>
          </a:prstGeom>
          <a:noFill/>
          <a:ln w="9525">
            <a:solidFill>
              <a:srgbClr val="293C8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8441" name="Picture 9" descr="wwwtracetonchemin Bleu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" y="6477000"/>
            <a:ext cx="1676400" cy="104775"/>
          </a:xfrm>
          <a:prstGeom prst="rect">
            <a:avLst/>
          </a:prstGeom>
          <a:noFill/>
        </p:spPr>
      </p:pic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1079500" y="8382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lnSpc>
                <a:spcPct val="80000"/>
              </a:lnSpc>
            </a:pPr>
            <a:r>
              <a:rPr lang="fr-FR" sz="3000">
                <a:solidFill>
                  <a:srgbClr val="293C81"/>
                </a:solidFill>
              </a:rPr>
              <a:t>Conseiller à la sécurité</a:t>
            </a:r>
            <a:r>
              <a:rPr lang="fr-FR" sz="2400">
                <a:solidFill>
                  <a:srgbClr val="293C81"/>
                </a:solidFill>
              </a:rPr>
              <a:t> (h/f)</a:t>
            </a:r>
            <a:br>
              <a:rPr lang="fr-FR" sz="2400">
                <a:solidFill>
                  <a:srgbClr val="293C81"/>
                </a:solidFill>
              </a:rPr>
            </a:br>
            <a:r>
              <a:rPr lang="fr-FR" sz="3000">
                <a:solidFill>
                  <a:srgbClr val="293C81"/>
                </a:solidFill>
              </a:rPr>
              <a:t>(matières dangereuses) 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143000" y="1676400"/>
            <a:ext cx="3581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fr-FR" b="1">
                <a:solidFill>
                  <a:srgbClr val="293C81"/>
                </a:solidFill>
              </a:rPr>
              <a:t>           </a:t>
            </a:r>
            <a:r>
              <a:rPr lang="fr-FR" sz="1300" i="1"/>
              <a:t>Toutes les entreprises qui chargent, </a:t>
            </a:r>
            <a:br>
              <a:rPr lang="fr-FR" sz="1300" i="1"/>
            </a:br>
            <a:r>
              <a:rPr lang="fr-FR" sz="1300" i="1"/>
              <a:t>              transportent ou déchargent des </a:t>
            </a:r>
            <a:br>
              <a:rPr lang="fr-FR" sz="1300" i="1"/>
            </a:br>
            <a:r>
              <a:rPr lang="fr-FR" sz="1300" i="1"/>
              <a:t>              matières dangereuses sont tenues </a:t>
            </a:r>
            <a:br>
              <a:rPr lang="fr-FR" sz="1300" i="1"/>
            </a:br>
            <a:r>
              <a:rPr lang="fr-FR" sz="1300" i="1"/>
              <a:t>de s’adjoindre les conseils d’un, voire </a:t>
            </a:r>
            <a:br>
              <a:rPr lang="fr-FR" sz="1300" i="1"/>
            </a:br>
            <a:r>
              <a:rPr lang="fr-FR" sz="1300" i="1"/>
              <a:t>plusieurs, conseillers à la sécurité. Celui-ci travaille</a:t>
            </a:r>
            <a:r>
              <a:rPr lang="fr-FR" sz="600" i="1"/>
              <a:t> </a:t>
            </a:r>
            <a:r>
              <a:rPr lang="fr-FR" sz="1300" i="1"/>
              <a:t>soit</a:t>
            </a:r>
            <a:r>
              <a:rPr lang="fr-FR" sz="600" i="1"/>
              <a:t> </a:t>
            </a:r>
            <a:r>
              <a:rPr lang="fr-FR" sz="1300" i="1"/>
              <a:t>en</a:t>
            </a:r>
            <a:r>
              <a:rPr lang="fr-FR" sz="600" i="1"/>
              <a:t> </a:t>
            </a:r>
            <a:r>
              <a:rPr lang="fr-FR" sz="1300" i="1"/>
              <a:t>externe,</a:t>
            </a:r>
            <a:r>
              <a:rPr lang="fr-FR" sz="600" i="1"/>
              <a:t> </a:t>
            </a:r>
            <a:r>
              <a:rPr lang="fr-FR" sz="1300" i="1"/>
              <a:t>et</a:t>
            </a:r>
            <a:r>
              <a:rPr lang="fr-FR" sz="600" i="1"/>
              <a:t> </a:t>
            </a:r>
            <a:r>
              <a:rPr lang="fr-FR" sz="1300" i="1"/>
              <a:t>peut</a:t>
            </a:r>
            <a:r>
              <a:rPr lang="fr-FR" sz="600" i="1"/>
              <a:t> </a:t>
            </a:r>
            <a:r>
              <a:rPr lang="fr-FR" sz="1300" i="1"/>
              <a:t>avoir</a:t>
            </a:r>
            <a:r>
              <a:rPr lang="fr-FR" sz="600" i="1"/>
              <a:t> </a:t>
            </a:r>
            <a:r>
              <a:rPr lang="fr-FR" sz="1300" i="1"/>
              <a:t>plusieurs clients, soit en interne pour le compte d’une seule entreprise. Cette exigence est prévue dans la réglementation ADR (chap. 1.8.3) </a:t>
            </a:r>
            <a:br>
              <a:rPr lang="fr-FR" sz="1300" i="1"/>
            </a:br>
            <a:r>
              <a:rPr lang="fr-FR" sz="1300" i="1"/>
              <a:t>et dans l’arrêté français.</a:t>
            </a:r>
          </a:p>
          <a:p>
            <a:endParaRPr lang="fr-FR" sz="800" i="1"/>
          </a:p>
          <a:p>
            <a:r>
              <a:rPr lang="fr-FR" b="1">
                <a:solidFill>
                  <a:srgbClr val="293C81"/>
                </a:solidFill>
              </a:rPr>
              <a:t>Que fait-il ?</a:t>
            </a:r>
            <a:endParaRPr lang="fr-FR" sz="1300"/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Conçoit, met en œuvre et veille au respect </a:t>
            </a:r>
            <a:br>
              <a:rPr lang="fr-FR" sz="1300"/>
            </a:br>
            <a:r>
              <a:rPr lang="fr-FR" sz="1300"/>
              <a:t>  des procédures et des règles de sécurité</a:t>
            </a:r>
            <a:br>
              <a:rPr lang="fr-FR" sz="1300"/>
            </a:br>
            <a:r>
              <a:rPr lang="fr-FR" sz="1300"/>
              <a:t>  relatives à la manipulation et au transport </a:t>
            </a:r>
            <a:br>
              <a:rPr lang="fr-FR" sz="1300"/>
            </a:br>
            <a:r>
              <a:rPr lang="fr-FR" sz="1300"/>
              <a:t>  de matières dangereuses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Prescrit des mesures de prévention </a:t>
            </a:r>
            <a:br>
              <a:rPr lang="fr-FR" sz="1300"/>
            </a:br>
            <a:r>
              <a:rPr lang="fr-FR" sz="1300"/>
              <a:t>  et des procédures d’urgence appropriées </a:t>
            </a:r>
            <a:br>
              <a:rPr lang="fr-FR" sz="1300"/>
            </a:br>
            <a:r>
              <a:rPr lang="fr-FR" sz="1300"/>
              <a:t>  en cas d’accidents ou d’incidents survenant</a:t>
            </a:r>
            <a:br>
              <a:rPr lang="fr-FR" sz="1300"/>
            </a:br>
            <a:r>
              <a:rPr lang="fr-FR" sz="1300"/>
              <a:t>  durant le transport ou la manutention </a:t>
            </a:r>
            <a:br>
              <a:rPr lang="fr-FR" sz="1300"/>
            </a:br>
            <a:r>
              <a:rPr lang="fr-FR" sz="1300"/>
              <a:t>  de matières dangereuses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572000" y="1619250"/>
            <a:ext cx="365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fr-FR" b="1">
                <a:solidFill>
                  <a:srgbClr val="293C81"/>
                </a:solidFill>
              </a:rPr>
              <a:t>Comment le fait-il ?</a:t>
            </a:r>
            <a:endParaRPr lang="fr-FR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Exerce son activité en relation avec tous </a:t>
            </a:r>
            <a:br>
              <a:rPr lang="fr-FR" sz="1300"/>
            </a:br>
            <a:r>
              <a:rPr lang="fr-FR" sz="1300"/>
              <a:t>  les services opérationnels de l’entreprise </a:t>
            </a:r>
            <a:br>
              <a:rPr lang="fr-FR" sz="1300"/>
            </a:br>
            <a:r>
              <a:rPr lang="fr-FR" sz="1300"/>
              <a:t>  mais également avec ses clients, </a:t>
            </a:r>
            <a:br>
              <a:rPr lang="fr-FR" sz="1300"/>
            </a:br>
            <a:r>
              <a:rPr lang="fr-FR" sz="1300"/>
              <a:t>  ses fournisseurs et ses sous-traitants</a:t>
            </a:r>
            <a:endParaRPr lang="fr-FR" sz="2400"/>
          </a:p>
          <a:p>
            <a:endParaRPr lang="fr-FR" sz="400"/>
          </a:p>
          <a:p>
            <a:r>
              <a:rPr lang="fr-FR" b="1">
                <a:solidFill>
                  <a:srgbClr val="293C81"/>
                </a:solidFill>
              </a:rPr>
              <a:t>Quelles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sont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les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qualités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requises</a:t>
            </a:r>
            <a:r>
              <a:rPr lang="fr-FR" sz="1000" b="1">
                <a:solidFill>
                  <a:srgbClr val="293C81"/>
                </a:solidFill>
              </a:rPr>
              <a:t> </a:t>
            </a:r>
            <a:r>
              <a:rPr lang="fr-FR" b="1">
                <a:solidFill>
                  <a:srgbClr val="293C81"/>
                </a:solidFill>
              </a:rPr>
              <a:t>?</a:t>
            </a:r>
            <a:endParaRPr lang="fr-FR" sz="1800" b="1">
              <a:solidFill>
                <a:srgbClr val="293D82"/>
              </a:solidFill>
            </a:endParaRP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Sens de l’anticipation et des responsabilités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Bon relationnel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Grande rigueur, esprit d’analyse</a:t>
            </a:r>
            <a:br>
              <a:rPr lang="fr-FR" sz="1300"/>
            </a:br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Aptitude</a:t>
            </a:r>
            <a:r>
              <a:rPr lang="fr-FR" sz="600"/>
              <a:t> </a:t>
            </a:r>
            <a:r>
              <a:rPr lang="fr-FR" sz="1300"/>
              <a:t>à</a:t>
            </a:r>
            <a:r>
              <a:rPr lang="fr-FR" sz="600"/>
              <a:t> </a:t>
            </a:r>
            <a:r>
              <a:rPr lang="fr-FR" sz="1300"/>
              <a:t>la</a:t>
            </a:r>
            <a:r>
              <a:rPr lang="fr-FR" sz="600"/>
              <a:t> </a:t>
            </a:r>
            <a:r>
              <a:rPr lang="fr-FR" sz="1300"/>
              <a:t>rédaction</a:t>
            </a:r>
            <a:r>
              <a:rPr lang="fr-FR" sz="600"/>
              <a:t> </a:t>
            </a:r>
            <a:r>
              <a:rPr lang="fr-FR" sz="1300"/>
              <a:t>de</a:t>
            </a:r>
            <a:r>
              <a:rPr lang="fr-FR" sz="600"/>
              <a:t> </a:t>
            </a:r>
            <a:r>
              <a:rPr lang="fr-FR" sz="1300"/>
              <a:t>documents</a:t>
            </a:r>
            <a:r>
              <a:rPr lang="fr-FR" sz="600"/>
              <a:t> </a:t>
            </a:r>
            <a:r>
              <a:rPr lang="fr-FR" sz="1300"/>
              <a:t>et</a:t>
            </a:r>
            <a:r>
              <a:rPr lang="fr-FR" sz="600"/>
              <a:t> </a:t>
            </a:r>
            <a:r>
              <a:rPr lang="fr-FR" sz="1300"/>
              <a:t>rapports</a:t>
            </a:r>
          </a:p>
          <a:p>
            <a:endParaRPr lang="fr-FR" sz="400"/>
          </a:p>
          <a:p>
            <a:r>
              <a:rPr lang="fr-FR" b="1">
                <a:solidFill>
                  <a:srgbClr val="293C81"/>
                </a:solidFill>
              </a:rPr>
              <a:t>Quelles formations ?</a:t>
            </a:r>
          </a:p>
          <a:p>
            <a:r>
              <a:rPr lang="fr-FR" sz="1300">
                <a:solidFill>
                  <a:srgbClr val="DE2140"/>
                </a:solidFill>
              </a:rPr>
              <a:t>•</a:t>
            </a:r>
            <a:r>
              <a:rPr lang="fr-FR" sz="1300"/>
              <a:t> Les Certificats de Conseiller à la sécurité </a:t>
            </a:r>
            <a:br>
              <a:rPr lang="fr-FR" sz="1300"/>
            </a:br>
            <a:r>
              <a:rPr lang="fr-FR" sz="1300"/>
              <a:t>  sont déclinés selon le mode de transport </a:t>
            </a:r>
            <a:br>
              <a:rPr lang="fr-FR" sz="1300"/>
            </a:br>
            <a:r>
              <a:rPr lang="fr-FR" sz="1300"/>
              <a:t>  (route, fer, fluvial) et les bases de matières </a:t>
            </a:r>
            <a:br>
              <a:rPr lang="fr-FR" sz="1300"/>
            </a:br>
            <a:r>
              <a:rPr lang="fr-FR" sz="1300"/>
              <a:t>  dangereuses</a:t>
            </a:r>
          </a:p>
          <a:p>
            <a:endParaRPr lang="fr-FR" sz="400"/>
          </a:p>
          <a:p>
            <a:r>
              <a:rPr lang="fr-FR" sz="1300"/>
              <a:t>Modules de formation préparatoire à l’examen pour obtenir le certificat de qualification professionnelle, indispensable à l’exercice </a:t>
            </a:r>
            <a:br>
              <a:rPr lang="fr-FR" sz="1300"/>
            </a:br>
            <a:r>
              <a:rPr lang="fr-FR" sz="1300"/>
              <a:t>de cette fonction.</a:t>
            </a:r>
            <a:br>
              <a:rPr lang="fr-FR" sz="1300"/>
            </a:br>
            <a:r>
              <a:rPr lang="fr-FR" sz="1300"/>
              <a:t>Les certificats</a:t>
            </a:r>
            <a:r>
              <a:rPr lang="fr-FR" sz="600"/>
              <a:t> </a:t>
            </a:r>
            <a:r>
              <a:rPr lang="fr-FR" sz="1300"/>
              <a:t>ont</a:t>
            </a:r>
            <a:r>
              <a:rPr lang="fr-FR" sz="600"/>
              <a:t> </a:t>
            </a:r>
            <a:r>
              <a:rPr lang="fr-FR" sz="1300"/>
              <a:t>une</a:t>
            </a:r>
            <a:r>
              <a:rPr lang="fr-FR" sz="600"/>
              <a:t> </a:t>
            </a:r>
            <a:r>
              <a:rPr lang="fr-FR" sz="1300"/>
              <a:t>validité</a:t>
            </a:r>
            <a:r>
              <a:rPr lang="fr-FR" sz="600"/>
              <a:t> </a:t>
            </a:r>
            <a:r>
              <a:rPr lang="fr-FR" sz="1300"/>
              <a:t>de</a:t>
            </a:r>
            <a:r>
              <a:rPr lang="fr-FR" sz="600"/>
              <a:t> </a:t>
            </a:r>
            <a:r>
              <a:rPr lang="fr-FR" sz="1300"/>
              <a:t>5</a:t>
            </a:r>
            <a:r>
              <a:rPr lang="fr-FR" sz="600"/>
              <a:t> </a:t>
            </a:r>
            <a:r>
              <a:rPr lang="fr-FR" sz="1300"/>
              <a:t>ans</a:t>
            </a:r>
            <a:r>
              <a:rPr lang="fr-FR" sz="600"/>
              <a:t> </a:t>
            </a:r>
            <a:r>
              <a:rPr lang="fr-FR" sz="1300"/>
              <a:t>et</a:t>
            </a:r>
            <a:r>
              <a:rPr lang="fr-FR" sz="600"/>
              <a:t> </a:t>
            </a:r>
            <a:r>
              <a:rPr lang="fr-FR" sz="1300"/>
              <a:t>doivent être recyclés selon les mêmes modalités</a:t>
            </a:r>
          </a:p>
        </p:txBody>
      </p:sp>
      <p:pic>
        <p:nvPicPr>
          <p:cNvPr id="18447" name="Picture 15" descr="formateurL-petite"/>
          <p:cNvPicPr>
            <a:picLocks noChangeAspect="1" noChangeArrowheads="1"/>
          </p:cNvPicPr>
          <p:nvPr/>
        </p:nvPicPr>
        <p:blipFill>
          <a:blip r:embed="rId11" cstate="print"/>
          <a:srcRect l="16962" b="14285"/>
          <a:stretch>
            <a:fillRect/>
          </a:stretch>
        </p:blipFill>
        <p:spPr bwMode="auto">
          <a:xfrm>
            <a:off x="1158875" y="1752600"/>
            <a:ext cx="509588" cy="533400"/>
          </a:xfrm>
          <a:prstGeom prst="rect">
            <a:avLst/>
          </a:prstGeom>
          <a:noFill/>
        </p:spPr>
      </p:pic>
      <p:pic>
        <p:nvPicPr>
          <p:cNvPr id="18448" name="Picture 16" descr="Retour Marchandises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5867400"/>
            <a:ext cx="911225" cy="4349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2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2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7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7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2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7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2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utoUpdateAnimBg="0"/>
      <p:bldP spid="18444" grpId="0" build="p" autoUpdateAnimBg="0" advAuto="0"/>
      <p:bldP spid="18445" grpId="0" build="p" autoUpdateAnimBg="0" advAuto="0"/>
    </p:bld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4744</TotalTime>
  <Words>564</Words>
  <Application>Microsoft Office PowerPoint</Application>
  <PresentationFormat>Affichage à l'écran (4:3)</PresentationFormat>
  <Paragraphs>243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ＭＳ Ｐゴシック</vt:lpstr>
      <vt:lpstr>Comic Sans MS</vt:lpstr>
      <vt:lpstr>Times New Roman</vt:lpstr>
      <vt:lpstr>Lucida Grande</vt:lpstr>
      <vt:lpstr>Nouvelle présentation</vt:lpstr>
      <vt:lpstr>Le secteur  du Transport  et de la Logistique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Company>Y LB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 LB</dc:creator>
  <cp:lastModifiedBy>aguerven</cp:lastModifiedBy>
  <cp:revision>617</cp:revision>
  <cp:lastPrinted>2008-04-14T09:53:59Z</cp:lastPrinted>
  <dcterms:created xsi:type="dcterms:W3CDTF">2008-03-20T18:49:36Z</dcterms:created>
  <dcterms:modified xsi:type="dcterms:W3CDTF">2012-03-09T16:34:25Z</dcterms:modified>
</cp:coreProperties>
</file>